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0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1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2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3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4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5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6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7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8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9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30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Ex2.xml" ContentType="application/vnd.ms-office.chartex+xml"/>
  <Override PartName="/ppt/charts/style30.xml" ContentType="application/vnd.ms-office.chartstyle+xml"/>
  <Override PartName="/ppt/charts/colors30.xml" ContentType="application/vnd.ms-office.chartcolorstyle+xml"/>
  <Override PartName="/ppt/charts/chartEx3.xml" ContentType="application/vnd.ms-office.chartex+xml"/>
  <Override PartName="/ppt/charts/style31.xml" ContentType="application/vnd.ms-office.chartstyle+xml"/>
  <Override PartName="/ppt/charts/colors31.xml" ContentType="application/vnd.ms-office.chartcolorstyle+xml"/>
  <Override PartName="/ppt/charts/chartEx4.xml" ContentType="application/vnd.ms-office.chartex+xml"/>
  <Override PartName="/ppt/charts/style32.xml" ContentType="application/vnd.ms-office.chartstyle+xml"/>
  <Override PartName="/ppt/charts/colors32.xml" ContentType="application/vnd.ms-office.chartcolorstyle+xml"/>
  <Override PartName="/ppt/charts/chartEx5.xml" ContentType="application/vnd.ms-office.chartex+xml"/>
  <Override PartName="/ppt/charts/style33.xml" ContentType="application/vnd.ms-office.chartstyle+xml"/>
  <Override PartName="/ppt/charts/colors33.xml" ContentType="application/vnd.ms-office.chartcolorstyle+xml"/>
  <Override PartName="/ppt/charts/chartEx6.xml" ContentType="application/vnd.ms-office.chartex+xml"/>
  <Override PartName="/ppt/charts/style34.xml" ContentType="application/vnd.ms-office.chartstyle+xml"/>
  <Override PartName="/ppt/charts/colors34.xml" ContentType="application/vnd.ms-office.chartcolorstyle+xml"/>
  <Override PartName="/ppt/charts/chartEx7.xml" ContentType="application/vnd.ms-office.chartex+xml"/>
  <Override PartName="/ppt/charts/style35.xml" ContentType="application/vnd.ms-office.chartstyle+xml"/>
  <Override PartName="/ppt/charts/colors35.xml" ContentType="application/vnd.ms-office.chartcolorstyle+xml"/>
  <Override PartName="/ppt/charts/chart31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2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drawings/drawing1.xml" ContentType="application/vnd.openxmlformats-officedocument.drawingml.chartshapes+xml"/>
  <Override PartName="/ppt/charts/chart33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4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35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36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37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38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39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0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1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501" r:id="rId5"/>
    <p:sldId id="502" r:id="rId6"/>
    <p:sldId id="503" r:id="rId7"/>
    <p:sldId id="504" r:id="rId8"/>
    <p:sldId id="505" r:id="rId9"/>
    <p:sldId id="489" r:id="rId10"/>
    <p:sldId id="490" r:id="rId11"/>
    <p:sldId id="491" r:id="rId12"/>
    <p:sldId id="454" r:id="rId13"/>
    <p:sldId id="492" r:id="rId14"/>
    <p:sldId id="506" r:id="rId15"/>
    <p:sldId id="507" r:id="rId16"/>
    <p:sldId id="508" r:id="rId17"/>
    <p:sldId id="509" r:id="rId18"/>
    <p:sldId id="510" r:id="rId19"/>
    <p:sldId id="511" r:id="rId20"/>
    <p:sldId id="512" r:id="rId21"/>
    <p:sldId id="513" r:id="rId22"/>
    <p:sldId id="515" r:id="rId23"/>
    <p:sldId id="514" r:id="rId24"/>
    <p:sldId id="516" r:id="rId25"/>
    <p:sldId id="517" r:id="rId26"/>
    <p:sldId id="518" r:id="rId27"/>
    <p:sldId id="519" r:id="rId28"/>
    <p:sldId id="520" r:id="rId29"/>
    <p:sldId id="521" r:id="rId30"/>
    <p:sldId id="522" r:id="rId31"/>
    <p:sldId id="523" r:id="rId32"/>
    <p:sldId id="524" r:id="rId33"/>
    <p:sldId id="525" r:id="rId34"/>
    <p:sldId id="526" r:id="rId35"/>
    <p:sldId id="527" r:id="rId36"/>
    <p:sldId id="528" r:id="rId37"/>
    <p:sldId id="529" r:id="rId38"/>
    <p:sldId id="530" r:id="rId39"/>
    <p:sldId id="531" r:id="rId40"/>
    <p:sldId id="532" r:id="rId41"/>
    <p:sldId id="533" r:id="rId42"/>
    <p:sldId id="534" r:id="rId43"/>
    <p:sldId id="535" r:id="rId44"/>
    <p:sldId id="536" r:id="rId45"/>
    <p:sldId id="537" r:id="rId46"/>
    <p:sldId id="539" r:id="rId47"/>
    <p:sldId id="538" r:id="rId48"/>
    <p:sldId id="540" r:id="rId49"/>
    <p:sldId id="541" r:id="rId50"/>
    <p:sldId id="543" r:id="rId51"/>
    <p:sldId id="544" r:id="rId52"/>
    <p:sldId id="545" r:id="rId53"/>
    <p:sldId id="546" r:id="rId54"/>
    <p:sldId id="547" r:id="rId55"/>
    <p:sldId id="548" r:id="rId56"/>
    <p:sldId id="549" r:id="rId57"/>
    <p:sldId id="550" r:id="rId58"/>
    <p:sldId id="551" r:id="rId59"/>
    <p:sldId id="552" r:id="rId60"/>
    <p:sldId id="553" r:id="rId61"/>
    <p:sldId id="554" r:id="rId62"/>
    <p:sldId id="555" r:id="rId63"/>
    <p:sldId id="556" r:id="rId64"/>
    <p:sldId id="558" r:id="rId65"/>
    <p:sldId id="559" r:id="rId66"/>
    <p:sldId id="560" r:id="rId67"/>
    <p:sldId id="564" r:id="rId68"/>
    <p:sldId id="563" r:id="rId69"/>
    <p:sldId id="566" r:id="rId70"/>
    <p:sldId id="442" r:id="rId71"/>
    <p:sldId id="444" r:id="rId7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Kenvue/3.%20&#1054;&#1090;&#1095;&#1077;&#1090;&#1099;/2025/2025-01/Source/2.%20Query%201%20base%2001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Kenvue/3.%20&#1054;&#1090;&#1095;&#1077;&#1090;&#1099;/2025/2025-01/Source/2.%20Query%201%20base%2001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d7ee91dea1c8f2eb/CARAMEL_Share/Clients/Kenvue/3.%20&#1054;&#1090;&#1095;&#1077;&#1090;&#1099;/2025/2025-01/Source/1.web_01.xlsx" TargetMode="Externa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Servier/Workflow/&#1040;&#1085;&#1072;&#1083;&#1080;&#1090;&#1080;&#1082;&#1072;/&#1040;&#1091;&#1076;&#1080;&#1090;%20&#1089;&#1072;&#1081;&#1090;&#1086;&#1074;/Source/cardioteka-&#1055;&#1086;&#1089;&#1077;&#1097;&#1072;&#1077;&#1084;&#1086;&#1089;&#1090;&#1100;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fmarketing\reports\2025-02\web\Academy_Plus_RU-&#1055;&#1086;&#1089;&#1077;&#1097;&#1072;&#1077;&#1084;&#1086;&#1089;&#1090;&#1100;%20(8)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d7ee91dea1c8f2eb/CARAMEL_Share/Clients/Kenvue/3.%20&#1054;&#1090;&#1095;&#1077;&#1090;&#1099;/2025/2025-01/Source/1.web_01.xlsx" TargetMode="Externa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Academy_Plus_RU-&#1048;&#1089;&#1090;&#1086;&#1095;&#1085;&#1080;&#1082;&#1080;,_&#1089;&#1074;&#1086;&#1076;&#1082;&#1072;%20(13)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Servier/Workflow/&#1040;&#1085;&#1072;&#1083;&#1080;&#1090;&#1080;&#1082;&#1072;/&#1040;&#1091;&#1076;&#1080;&#1090;%20&#1089;&#1072;&#1081;&#1090;&#1086;&#1074;/Source/cardioteka-&#1048;&#1089;&#1090;&#1086;&#1095;&#1085;&#1080;&#1082;&#1080;%5eJ_&#1089;&#1074;&#1086;&#1076;&#1082;&#1072;_&#1055;&#1051;&#1070;&#1057;%20&#1040;&#1042;&#1058;&#1054;&#1056;&#1048;&#1047;&#1040;&#1062;&#1048;&#1071;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Academy_Plus_RU-&#1055;&#1077;&#1088;&#1080;&#1086;&#1076;&#1080;&#1095;&#1085;&#1086;&#1089;&#1090;&#1100;_&#1074;&#1080;&#1079;&#1080;&#1090;&#1086;&#1074;%20(6)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Academy_Plus_RU-&#1059;&#1089;&#1090;&#1088;&#1086;&#1081;&#1089;&#1090;&#1074;&#1072;%20(2)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O:\Clients\Kenvue\3.%20&#1054;&#1090;&#1095;&#1077;&#1090;&#1099;\2025\2025-02\Source_02-25\web\Academy_Plus_RU-&#1055;&#1086;&#1089;&#1077;&#1097;&#1072;&#1077;&#1084;&#1086;&#1089;&#1090;&#1100;%20&#1055;&#1077;&#1088;&#1077;&#1093;&#1086;&#1076;&#1099;%20&#1089;%20&#1087;&#1086;&#1095;&#1090;&#1086;&#1074;&#1099;&#1093;%20&#1088;&#1072;&#1089;&#1089;&#1099;&#1083;&#1086;&#1082;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Servier/Workflow/&#1040;&#1085;&#1072;&#1083;&#1080;&#1090;&#1080;&#1082;&#1072;/&#1040;&#1091;&#1076;&#1080;&#1090;%20&#1089;&#1072;&#1081;&#1090;&#1086;&#1074;/Source/cardioteka-&#1048;&#1089;&#1090;&#1086;&#1095;&#1085;&#1080;&#1082;&#1080;%5eJ_&#1089;&#1074;&#1086;&#1076;&#1082;&#1072;_&#1055;&#1051;&#1070;&#1057;%20&#1040;&#1042;&#1058;&#1054;&#1056;&#1048;&#1047;&#1040;&#1062;&#1048;&#1071;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Kenvue/3.%20&#1054;&#1090;&#1095;&#1077;&#1090;&#1099;/2025/2025-01/Source/1.web_01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43;&#1088;&#1072;&#1092;&#1080;&#1082;_&#1076;&#1083;&#1103;_Premier-&#1048;&#1089;&#1090;&#1086;&#1095;&#1085;&#1080;&#1082;&#1080;_&#1079;&#1072;&#1082;&#1072;&#1079;&#1086;&#1074;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cardioteka-&#1048;&#1089;&#1090;&#1086;&#1095;&#1085;&#1080;&#1082;&#1080;,_&#1089;&#1074;&#1086;&#1076;&#1082;&#1072;%20(9)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d7ee91dea1c8f2eb/CARAMEL_Share/Clients/Servier/Workflow/&#1040;&#1085;&#1072;&#1083;&#1080;&#1090;&#1080;&#1082;&#1072;/&#1040;&#1091;&#1076;&#1080;&#1090;%20&#1089;&#1072;&#1081;&#1090;&#1086;&#1074;/Source/cardioteka-&#1042;&#1088;&#1077;&#1084;&#1103;_&#1085;&#1072;_&#1089;&#1072;&#1081;&#1090;&#1077;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cardioteka-&#1055;&#1077;&#1088;&#1080;&#1086;&#1076;&#1080;&#1095;&#1085;&#1086;&#1089;&#1090;&#1100;_&#1074;&#1080;&#1079;&#1080;&#1090;&#1086;&#1074;%20(1).xlsx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oleObject" Target="file:///O:\Clients\Kenvue\3.%20&#1054;&#1090;&#1095;&#1077;&#1090;&#1099;\2025\2025-02\Source_02-25\web\Academy_Plus_RU-&#1055;&#1086;&#1089;&#1077;&#1097;&#1072;&#1077;&#1084;&#1086;&#1089;&#1090;&#1100;%20&#1055;&#1077;&#1088;&#1077;&#1093;&#1086;&#1076;&#1099;%20&#1089;%20&#1087;&#1086;&#1095;&#1090;&#1086;&#1074;&#1099;&#1093;%20&#1088;&#1072;&#1089;&#1089;&#1099;&#1083;&#1086;&#1082;.xlsx" TargetMode="External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AGR_Solaris-12.2_&#1057;&#1088;&#1072;&#1074;&#1085;&#1077;&#1085;&#1080;&#1077;_&#1092;&#1086;&#1088;&#1084;_&#1079;&#1072;&#1103;&#1074;&#1086;&#1082;%20(1).xlsx" TargetMode="External"/><Relationship Id="rId2" Type="http://schemas.microsoft.com/office/2011/relationships/chartColorStyle" Target="colors37.xml"/><Relationship Id="rId1" Type="http://schemas.microsoft.com/office/2011/relationships/chartStyle" Target="style37.xml"/><Relationship Id="rId4" Type="http://schemas.openxmlformats.org/officeDocument/2006/relationships/chartUserShapes" Target="../drawings/drawing1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50;&#1085;&#1080;&#1075;&#1072;7.xlsx" TargetMode="External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.petrova\Downloads\AGR_Solaris-&#1048;&#1089;&#1090;&#1086;&#1095;&#1085;&#1080;&#1082;&#1080;,_&#1089;&#1074;&#1086;&#1076;&#1082;&#1072;%20(1).xlsx" TargetMode="External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43;&#1088;&#1072;&#1092;&#1080;&#1082;_&#1076;&#1083;&#1103;_Premier-&#1048;&#1089;&#1090;&#1086;&#1095;&#1085;&#1080;&#1082;&#1080;_&#1079;&#1072;&#1082;&#1072;&#1079;&#1086;&#1074;.xlsx" TargetMode="External"/><Relationship Id="rId2" Type="http://schemas.microsoft.com/office/2011/relationships/chartColorStyle" Target="colors40.xml"/><Relationship Id="rId1" Type="http://schemas.microsoft.com/office/2011/relationships/chartStyle" Target="style40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50;&#1085;&#1080;&#1075;&#1072;2.xlsx" TargetMode="External"/><Relationship Id="rId2" Type="http://schemas.microsoft.com/office/2011/relationships/chartColorStyle" Target="colors41.xml"/><Relationship Id="rId1" Type="http://schemas.microsoft.com/office/2011/relationships/chartStyle" Target="style41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fmarketing\reports\2025-02\Email_fev_kpi_svod.xlsx" TargetMode="External"/><Relationship Id="rId2" Type="http://schemas.microsoft.com/office/2011/relationships/chartColorStyle" Target="colors42.xml"/><Relationship Id="rId1" Type="http://schemas.microsoft.com/office/2011/relationships/chartStyle" Target="style42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fmarketing\reports\2025-02\Email_fev_kpi_svod.xlsx" TargetMode="External"/><Relationship Id="rId2" Type="http://schemas.microsoft.com/office/2011/relationships/chartColorStyle" Target="colors43.xml"/><Relationship Id="rId1" Type="http://schemas.microsoft.com/office/2011/relationships/chartStyle" Target="style43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44.xml"/><Relationship Id="rId1" Type="http://schemas.microsoft.com/office/2011/relationships/chartStyle" Target="style4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50;&#1085;&#1080;&#1075;&#1072;2.xlsx" TargetMode="External"/><Relationship Id="rId2" Type="http://schemas.microsoft.com/office/2011/relationships/chartColorStyle" Target="colors45.xml"/><Relationship Id="rId1" Type="http://schemas.microsoft.com/office/2011/relationships/chartStyle" Target="style45.xml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40;&#1085;&#1072;&#1083;&#1080;&#1090;&#1080;&#1082;&#1072;%20&#1058;&#1043;-&#1082;&#1072;&#1085;&#1072;&#1083;&#1099;%20&#1103;&#1085;&#1074;&#1072;&#1088;&#1100;.xlsx" TargetMode="External"/><Relationship Id="rId2" Type="http://schemas.microsoft.com/office/2011/relationships/chartColorStyle" Target="colors46.xml"/><Relationship Id="rId1" Type="http://schemas.microsoft.com/office/2011/relationships/chartStyle" Target="style46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fmarketing\reports\2025-02\base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E:\R&#1072;&#1073;&#1086;&#1090;&#1072;\DAU\&#1064;&#1040;&#1041;&#1051;&#1054;&#1053;\&#1043;&#1088;&#1072;&#1092;&#1080;&#1082;_&#1076;&#1083;&#1103;_Premier-&#1048;&#1089;&#1090;&#1086;&#1095;&#1085;&#1080;&#1082;&#1080;_&#1079;&#1072;&#1082;&#1072;&#1079;&#1086;&#1074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2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D:\Profmarketing\reports\2025-02\base.xlsx" TargetMode="External"/></Relationships>
</file>

<file path=ppt/charts/_rels/chartEx2.xml.rels><?xml version="1.0" encoding="UTF-8" standalone="yes"?>
<Relationships xmlns="http://schemas.openxmlformats.org/package/2006/relationships"><Relationship Id="rId3" Type="http://schemas.microsoft.com/office/2011/relationships/chartColorStyle" Target="colors30.xml"/><Relationship Id="rId2" Type="http://schemas.microsoft.com/office/2011/relationships/chartStyle" Target="style30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_rels/chartEx3.xml.rels><?xml version="1.0" encoding="UTF-8" standalone="yes"?>
<Relationships xmlns="http://schemas.openxmlformats.org/package/2006/relationships"><Relationship Id="rId3" Type="http://schemas.microsoft.com/office/2011/relationships/chartColorStyle" Target="colors31.xml"/><Relationship Id="rId2" Type="http://schemas.microsoft.com/office/2011/relationships/chartStyle" Target="style31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_rels/chartEx4.xml.rels><?xml version="1.0" encoding="UTF-8" standalone="yes"?>
<Relationships xmlns="http://schemas.openxmlformats.org/package/2006/relationships"><Relationship Id="rId3" Type="http://schemas.microsoft.com/office/2011/relationships/chartColorStyle" Target="colors32.xml"/><Relationship Id="rId2" Type="http://schemas.microsoft.com/office/2011/relationships/chartStyle" Target="style32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_rels/chartEx5.xml.rels><?xml version="1.0" encoding="UTF-8" standalone="yes"?>
<Relationships xmlns="http://schemas.openxmlformats.org/package/2006/relationships"><Relationship Id="rId3" Type="http://schemas.microsoft.com/office/2011/relationships/chartColorStyle" Target="colors33.xml"/><Relationship Id="rId2" Type="http://schemas.microsoft.com/office/2011/relationships/chartStyle" Target="style33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_rels/chartEx6.xml.rels><?xml version="1.0" encoding="UTF-8" standalone="yes"?>
<Relationships xmlns="http://schemas.openxmlformats.org/package/2006/relationships"><Relationship Id="rId3" Type="http://schemas.microsoft.com/office/2011/relationships/chartColorStyle" Target="colors34.xml"/><Relationship Id="rId2" Type="http://schemas.microsoft.com/office/2011/relationships/chartStyle" Target="style34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_rels/chartEx7.xml.rels><?xml version="1.0" encoding="UTF-8" standalone="yes"?>
<Relationships xmlns="http://schemas.openxmlformats.org/package/2006/relationships"><Relationship Id="rId3" Type="http://schemas.microsoft.com/office/2011/relationships/chartColorStyle" Target="colors35.xml"/><Relationship Id="rId2" Type="http://schemas.microsoft.com/office/2011/relationships/chartStyle" Target="style35.xml"/><Relationship Id="rId1" Type="http://schemas.openxmlformats.org/officeDocument/2006/relationships/oleObject" Target="file:///E:\R&#1072;&#1073;&#1086;&#1090;&#1072;\DAU\&#1064;&#1040;&#1041;&#1051;&#1054;&#1053;\&#1060;&#1083;&#1077;&#1073;&#1086;&#1090;&#1077;&#1082;&#1072;%20&#1074;&#1086;&#1088;&#1086;&#1085;&#1082;&#1072;%20&#1082;&#1086;&#1085;&#1074;&#1077;&#1088;&#1089;&#1080;&#1081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Количество подписчиков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with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email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or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phone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МоМ</a:t>
            </a:r>
            <a:endParaRPr lang="ru-RU" sz="1200" b="0" i="0" u="none" strike="noStrike" kern="1200" spc="0" baseline="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Лист1!$A$1:$A$6</c:f>
              <c:numCache>
                <c:formatCode>mmm\-yy</c:formatCode>
                <c:ptCount val="6"/>
                <c:pt idx="0">
                  <c:v>45505</c:v>
                </c:pt>
                <c:pt idx="1">
                  <c:v>45536</c:v>
                </c:pt>
                <c:pt idx="2">
                  <c:v>45566</c:v>
                </c:pt>
                <c:pt idx="3">
                  <c:v>45597</c:v>
                </c:pt>
                <c:pt idx="4">
                  <c:v>45627</c:v>
                </c:pt>
                <c:pt idx="5">
                  <c:v>45658</c:v>
                </c:pt>
              </c:numCache>
            </c:numRef>
          </c:cat>
          <c:val>
            <c:numRef>
              <c:f>Лист1!$B$1:$B$6</c:f>
              <c:numCache>
                <c:formatCode>#,##0</c:formatCode>
                <c:ptCount val="6"/>
                <c:pt idx="0">
                  <c:v>75000</c:v>
                </c:pt>
                <c:pt idx="1">
                  <c:v>54000</c:v>
                </c:pt>
                <c:pt idx="2">
                  <c:v>15000</c:v>
                </c:pt>
                <c:pt idx="3">
                  <c:v>14700</c:v>
                </c:pt>
                <c:pt idx="4">
                  <c:v>14400</c:v>
                </c:pt>
                <c:pt idx="5">
                  <c:v>12400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5A-4B7F-BAA6-6721193F7F4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2792464"/>
        <c:axId val="332795824"/>
      </c:barChart>
      <c:dateAx>
        <c:axId val="332792464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2795824"/>
        <c:crosses val="autoZero"/>
        <c:auto val="1"/>
        <c:lblOffset val="100"/>
        <c:baseTimeUnit val="months"/>
      </c:dateAx>
      <c:valAx>
        <c:axId val="332795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2792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dirty="0">
                <a:solidFill>
                  <a:schemeClr val="tx1"/>
                </a:solidFill>
              </a:rPr>
              <a:t>Отток подписчиков </a:t>
            </a:r>
            <a:r>
              <a:rPr lang="en-US" sz="1200" dirty="0">
                <a:solidFill>
                  <a:schemeClr val="tx1"/>
                </a:solidFill>
              </a:rPr>
              <a:t>with phone</a:t>
            </a:r>
            <a:r>
              <a:rPr lang="ru-RU" sz="1200" dirty="0">
                <a:solidFill>
                  <a:schemeClr val="tx1"/>
                </a:solidFill>
              </a:rPr>
              <a:t> </a:t>
            </a:r>
            <a:r>
              <a:rPr lang="ru-RU" sz="1200" dirty="0" err="1">
                <a:solidFill>
                  <a:schemeClr val="tx1"/>
                </a:solidFill>
              </a:rPr>
              <a:t>МоМ</a:t>
            </a:r>
            <a:endParaRPr lang="en-US" sz="12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Лист4!$H$64</c:f>
              <c:strCache>
                <c:ptCount val="1"/>
                <c:pt idx="0">
                  <c:v>Отток подписчиков with phone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Лист4!$G$65:$G$70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Лист4!$H$65:$H$70</c:f>
              <c:numCache>
                <c:formatCode>General</c:formatCode>
                <c:ptCount val="6"/>
                <c:pt idx="0">
                  <c:v>400</c:v>
                </c:pt>
                <c:pt idx="1">
                  <c:v>60</c:v>
                </c:pt>
                <c:pt idx="2">
                  <c:v>60</c:v>
                </c:pt>
                <c:pt idx="3">
                  <c:v>7800</c:v>
                </c:pt>
                <c:pt idx="4">
                  <c:v>4200</c:v>
                </c:pt>
                <c:pt idx="5">
                  <c:v>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77-466D-87FC-4C1559882E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47830431"/>
        <c:axId val="1947852031"/>
      </c:barChart>
      <c:dateAx>
        <c:axId val="1947830431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7852031"/>
        <c:crosses val="autoZero"/>
        <c:auto val="1"/>
        <c:lblOffset val="100"/>
        <c:baseTimeUnit val="months"/>
      </c:dateAx>
      <c:valAx>
        <c:axId val="1947852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7830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 err="1">
                <a:solidFill>
                  <a:schemeClr val="tx1"/>
                </a:solidFill>
              </a:rPr>
              <a:t>Приток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подписчиков</a:t>
            </a:r>
            <a:r>
              <a:rPr lang="en-US" sz="1200" dirty="0">
                <a:solidFill>
                  <a:schemeClr val="tx1"/>
                </a:solidFill>
              </a:rPr>
              <a:t> with phone (new registrations)</a:t>
            </a:r>
            <a:r>
              <a:rPr lang="ru-RU" sz="1200" dirty="0">
                <a:solidFill>
                  <a:schemeClr val="tx1"/>
                </a:solidFill>
              </a:rPr>
              <a:t> </a:t>
            </a:r>
            <a:r>
              <a:rPr lang="ru-RU" sz="1200" dirty="0" err="1">
                <a:solidFill>
                  <a:schemeClr val="tx1"/>
                </a:solidFill>
              </a:rPr>
              <a:t>МоМ</a:t>
            </a:r>
            <a:endParaRPr lang="en-US" sz="12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Лист4!$N$64</c:f>
              <c:strCache>
                <c:ptCount val="1"/>
                <c:pt idx="0">
                  <c:v>Приток подписчиков with phone (new registrations) МоМ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Лист4!$M$65:$M$70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Лист4!$N$65:$N$70</c:f>
              <c:numCache>
                <c:formatCode>0</c:formatCode>
                <c:ptCount val="6"/>
                <c:pt idx="0">
                  <c:v>52.199999999999989</c:v>
                </c:pt>
                <c:pt idx="1">
                  <c:v>3.3000000000000007</c:v>
                </c:pt>
                <c:pt idx="2">
                  <c:v>3.3999999999999986</c:v>
                </c:pt>
                <c:pt idx="3">
                  <c:v>17.900000000000006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1-4913-B277-EBCE7AC8173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19069199"/>
        <c:axId val="1919071599"/>
      </c:barChart>
      <c:dateAx>
        <c:axId val="1919069199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9071599"/>
        <c:crosses val="autoZero"/>
        <c:auto val="1"/>
        <c:lblOffset val="100"/>
        <c:baseTimeUnit val="months"/>
      </c:dateAx>
      <c:valAx>
        <c:axId val="1919071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190691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>
                <a:solidFill>
                  <a:schemeClr val="tx1"/>
                </a:solidFill>
              </a:rPr>
              <a:t>Дельта (приток - отток) МоМ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Лист4!$R$64</c:f>
              <c:strCache>
                <c:ptCount val="1"/>
                <c:pt idx="0">
                  <c:v>Дельта (приток - отток) МоМ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Лист4!$Q$65:$Q$70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Лист4!$R$65:$R$70</c:f>
              <c:numCache>
                <c:formatCode>General</c:formatCode>
                <c:ptCount val="6"/>
                <c:pt idx="0">
                  <c:v>-347.8</c:v>
                </c:pt>
                <c:pt idx="1">
                  <c:v>-56.7</c:v>
                </c:pt>
                <c:pt idx="2">
                  <c:v>-56.6</c:v>
                </c:pt>
                <c:pt idx="3">
                  <c:v>-7782.1</c:v>
                </c:pt>
                <c:pt idx="4">
                  <c:v>-4200</c:v>
                </c:pt>
                <c:pt idx="5" formatCode="0">
                  <c:v>-600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8B-4A14-9004-0E0A8FDA70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13170303"/>
        <c:axId val="513189023"/>
      </c:barChart>
      <c:lineChart>
        <c:grouping val="standard"/>
        <c:varyColors val="0"/>
        <c:ser>
          <c:idx val="1"/>
          <c:order val="1"/>
          <c:tx>
            <c:strRef>
              <c:f>Лист4!$S$64</c:f>
              <c:strCache>
                <c:ptCount val="1"/>
                <c:pt idx="0">
                  <c:v>% изменения дельты МоМ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numRef>
              <c:f>Лист4!$Q$65:$Q$70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Лист4!$S$65:$S$70</c:f>
              <c:numCache>
                <c:formatCode>0.00%</c:formatCode>
                <c:ptCount val="6"/>
                <c:pt idx="0">
                  <c:v>5.1340388007054676</c:v>
                </c:pt>
                <c:pt idx="1">
                  <c:v>1.7667844522968449E-3</c:v>
                </c:pt>
                <c:pt idx="2">
                  <c:v>-0.99272689890903476</c:v>
                </c:pt>
                <c:pt idx="3">
                  <c:v>0.85288095238095252</c:v>
                </c:pt>
                <c:pt idx="4">
                  <c:v>6</c:v>
                </c:pt>
                <c:pt idx="5">
                  <c:v>-1.0384270526450621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F8B-4A14-9004-0E0A8FDA70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3171743"/>
        <c:axId val="513164063"/>
      </c:lineChart>
      <c:dateAx>
        <c:axId val="513170303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3189023"/>
        <c:crosses val="autoZero"/>
        <c:auto val="1"/>
        <c:lblOffset val="100"/>
        <c:baseTimeUnit val="months"/>
      </c:dateAx>
      <c:valAx>
        <c:axId val="513189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3170303"/>
        <c:crosses val="autoZero"/>
        <c:crossBetween val="between"/>
      </c:valAx>
      <c:valAx>
        <c:axId val="513164063"/>
        <c:scaling>
          <c:orientation val="minMax"/>
        </c:scaling>
        <c:delete val="0"/>
        <c:axPos val="r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3171743"/>
        <c:crosses val="max"/>
        <c:crossBetween val="between"/>
      </c:valAx>
      <c:dateAx>
        <c:axId val="513171743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513164063"/>
        <c:crosses val="autoZero"/>
        <c:auto val="1"/>
        <c:lblOffset val="100"/>
        <c:baseTimeUnit val="months"/>
      </c:date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[2. Query 1 base 01.xlsx]base_Pharmacist_01!Сводная таблица4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dirty="0">
                <a:solidFill>
                  <a:schemeClr val="tx1"/>
                </a:solidFill>
              </a:rPr>
              <a:t>М</a:t>
            </a:r>
            <a:endParaRPr lang="en-US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800" b="0" i="0" u="none" strike="noStrike" kern="1200" baseline="0">
                  <a:solidFill>
                    <a:srgbClr val="0070C0"/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base_Pharmacist_01!$AF$28:$AF$29</c:f>
              <c:strCache>
                <c:ptCount val="1"/>
                <c:pt idx="0">
                  <c:v>MIT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0-26FC-4B51-AC35-D19336A2965C}"/>
              </c:ext>
            </c:extLst>
          </c:dPt>
          <c:dPt>
            <c:idx val="18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26FC-4B51-AC35-D19336A2965C}"/>
              </c:ext>
            </c:extLst>
          </c:dPt>
          <c:dPt>
            <c:idx val="205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2-26FC-4B51-AC35-D19336A2965C}"/>
              </c:ext>
            </c:extLst>
          </c:dPt>
          <c:dPt>
            <c:idx val="219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3-26FC-4B51-AC35-D19336A2965C}"/>
              </c:ext>
            </c:extLst>
          </c:dPt>
          <c:dPt>
            <c:idx val="257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4-26FC-4B51-AC35-D19336A2965C}"/>
              </c:ext>
            </c:extLst>
          </c:dPt>
          <c:dPt>
            <c:idx val="26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5-26FC-4B51-AC35-D19336A2965C}"/>
              </c:ext>
            </c:extLst>
          </c:dPt>
          <c:dLbls>
            <c:dLbl>
              <c:idx val="0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26FC-4B51-AC35-D19336A2965C}"/>
                </c:ext>
              </c:extLst>
            </c:dLbl>
            <c:dLbl>
              <c:idx val="100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26FC-4B51-AC35-D19336A2965C}"/>
                </c:ext>
              </c:extLst>
            </c:dLbl>
            <c:dLbl>
              <c:idx val="189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26FC-4B51-AC35-D19336A2965C}"/>
                </c:ext>
              </c:extLst>
            </c:dLbl>
            <c:dLbl>
              <c:idx val="205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26FC-4B51-AC35-D19336A2965C}"/>
                </c:ext>
              </c:extLst>
            </c:dLbl>
            <c:dLbl>
              <c:idx val="219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26FC-4B51-AC35-D19336A2965C}"/>
                </c:ext>
              </c:extLst>
            </c:dLbl>
            <c:dLbl>
              <c:idx val="257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26FC-4B51-AC35-D19336A2965C}"/>
                </c:ext>
              </c:extLst>
            </c:dLbl>
            <c:dLbl>
              <c:idx val="262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6FC-4B51-AC35-D19336A2965C}"/>
                </c:ext>
              </c:extLst>
            </c:dLbl>
            <c:dLbl>
              <c:idx val="391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6FC-4B51-AC35-D19336A2965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base_Pharmacist_01!$AE$30:$AE$422</c:f>
              <c:strCache>
                <c:ptCount val="392"/>
                <c:pt idx="0">
                  <c:v>20.05.2022</c:v>
                </c:pt>
                <c:pt idx="1">
                  <c:v>25.05.2022</c:v>
                </c:pt>
                <c:pt idx="2">
                  <c:v>17.08.2022</c:v>
                </c:pt>
                <c:pt idx="3">
                  <c:v>13.04.2023</c:v>
                </c:pt>
                <c:pt idx="4">
                  <c:v>20.04.2023</c:v>
                </c:pt>
                <c:pt idx="5">
                  <c:v>21.04.2023</c:v>
                </c:pt>
                <c:pt idx="6">
                  <c:v>22.04.2023</c:v>
                </c:pt>
                <c:pt idx="7">
                  <c:v>24.04.2023</c:v>
                </c:pt>
                <c:pt idx="8">
                  <c:v>27.04.2023</c:v>
                </c:pt>
                <c:pt idx="9">
                  <c:v>04.05.2023</c:v>
                </c:pt>
                <c:pt idx="10">
                  <c:v>06.05.2023</c:v>
                </c:pt>
                <c:pt idx="11">
                  <c:v>11.05.2023</c:v>
                </c:pt>
                <c:pt idx="12">
                  <c:v>12.05.2023</c:v>
                </c:pt>
                <c:pt idx="13">
                  <c:v>13.05.2023</c:v>
                </c:pt>
                <c:pt idx="14">
                  <c:v>16.05.2023</c:v>
                </c:pt>
                <c:pt idx="15">
                  <c:v>19.05.2023</c:v>
                </c:pt>
                <c:pt idx="16">
                  <c:v>20.05.2023</c:v>
                </c:pt>
                <c:pt idx="17">
                  <c:v>22.05.2023</c:v>
                </c:pt>
                <c:pt idx="18">
                  <c:v>23.05.2023</c:v>
                </c:pt>
                <c:pt idx="19">
                  <c:v>26.05.2023</c:v>
                </c:pt>
                <c:pt idx="20">
                  <c:v>07.06.2023</c:v>
                </c:pt>
                <c:pt idx="21">
                  <c:v>08.06.2023</c:v>
                </c:pt>
                <c:pt idx="22">
                  <c:v>13.06.2023</c:v>
                </c:pt>
                <c:pt idx="23">
                  <c:v>14.06.2023</c:v>
                </c:pt>
                <c:pt idx="24">
                  <c:v>20.06.2023</c:v>
                </c:pt>
                <c:pt idx="25">
                  <c:v>21.06.2023</c:v>
                </c:pt>
                <c:pt idx="26">
                  <c:v>22.06.2023</c:v>
                </c:pt>
                <c:pt idx="27">
                  <c:v>23.06.2023</c:v>
                </c:pt>
                <c:pt idx="28">
                  <c:v>24.06.2023</c:v>
                </c:pt>
                <c:pt idx="29">
                  <c:v>26.06.2023</c:v>
                </c:pt>
                <c:pt idx="30">
                  <c:v>27.06.2023</c:v>
                </c:pt>
                <c:pt idx="31">
                  <c:v>29.06.2023</c:v>
                </c:pt>
                <c:pt idx="32">
                  <c:v>30.06.2023</c:v>
                </c:pt>
                <c:pt idx="33">
                  <c:v>01.07.2023</c:v>
                </c:pt>
                <c:pt idx="34">
                  <c:v>02.07.2023</c:v>
                </c:pt>
                <c:pt idx="35">
                  <c:v>04.07.2023</c:v>
                </c:pt>
                <c:pt idx="36">
                  <c:v>08.07.2023</c:v>
                </c:pt>
                <c:pt idx="37">
                  <c:v>13.07.2023</c:v>
                </c:pt>
                <c:pt idx="38">
                  <c:v>19.07.2023</c:v>
                </c:pt>
                <c:pt idx="39">
                  <c:v>20.07.2023</c:v>
                </c:pt>
                <c:pt idx="40">
                  <c:v>22.07.2023</c:v>
                </c:pt>
                <c:pt idx="41">
                  <c:v>24.07.2023</c:v>
                </c:pt>
                <c:pt idx="42">
                  <c:v>25.07.2023</c:v>
                </c:pt>
                <c:pt idx="43">
                  <c:v>27.07.2023</c:v>
                </c:pt>
                <c:pt idx="44">
                  <c:v>28.07.2023</c:v>
                </c:pt>
                <c:pt idx="45">
                  <c:v>31.07.2023</c:v>
                </c:pt>
                <c:pt idx="46">
                  <c:v>01.08.2023</c:v>
                </c:pt>
                <c:pt idx="47">
                  <c:v>03.08.2023</c:v>
                </c:pt>
                <c:pt idx="48">
                  <c:v>04.08.2023</c:v>
                </c:pt>
                <c:pt idx="49">
                  <c:v>06.08.2023</c:v>
                </c:pt>
                <c:pt idx="50">
                  <c:v>08.08.2023</c:v>
                </c:pt>
                <c:pt idx="51">
                  <c:v>09.08.2023</c:v>
                </c:pt>
                <c:pt idx="52">
                  <c:v>24.08.2023</c:v>
                </c:pt>
                <c:pt idx="53">
                  <c:v>25.08.2023</c:v>
                </c:pt>
                <c:pt idx="54">
                  <c:v>30.08.2023</c:v>
                </c:pt>
                <c:pt idx="55">
                  <c:v>03.09.2023</c:v>
                </c:pt>
                <c:pt idx="56">
                  <c:v>07.09.2023</c:v>
                </c:pt>
                <c:pt idx="57">
                  <c:v>08.09.2023</c:v>
                </c:pt>
                <c:pt idx="58">
                  <c:v>09.09.2023</c:v>
                </c:pt>
                <c:pt idx="59">
                  <c:v>20.09.2023</c:v>
                </c:pt>
                <c:pt idx="60">
                  <c:v>22.09.2023</c:v>
                </c:pt>
                <c:pt idx="61">
                  <c:v>28.09.2023</c:v>
                </c:pt>
                <c:pt idx="62">
                  <c:v>03.10.2023</c:v>
                </c:pt>
                <c:pt idx="63">
                  <c:v>06.10.2023</c:v>
                </c:pt>
                <c:pt idx="64">
                  <c:v>11.10.2023</c:v>
                </c:pt>
                <c:pt idx="65">
                  <c:v>12.10.2023</c:v>
                </c:pt>
                <c:pt idx="66">
                  <c:v>13.10.2023</c:v>
                </c:pt>
                <c:pt idx="67">
                  <c:v>14.10.2023</c:v>
                </c:pt>
                <c:pt idx="68">
                  <c:v>16.10.2023</c:v>
                </c:pt>
                <c:pt idx="69">
                  <c:v>17.10.2023</c:v>
                </c:pt>
                <c:pt idx="70">
                  <c:v>18.10.2023</c:v>
                </c:pt>
                <c:pt idx="71">
                  <c:v>19.10.2023</c:v>
                </c:pt>
                <c:pt idx="72">
                  <c:v>21.10.2023</c:v>
                </c:pt>
                <c:pt idx="73">
                  <c:v>23.10.2023</c:v>
                </c:pt>
                <c:pt idx="74">
                  <c:v>24.10.2023</c:v>
                </c:pt>
                <c:pt idx="75">
                  <c:v>25.10.2023</c:v>
                </c:pt>
                <c:pt idx="76">
                  <c:v>26.10.2023</c:v>
                </c:pt>
                <c:pt idx="77">
                  <c:v>27.10.2023</c:v>
                </c:pt>
                <c:pt idx="78">
                  <c:v>28.10.2023</c:v>
                </c:pt>
                <c:pt idx="79">
                  <c:v>30.10.2023</c:v>
                </c:pt>
                <c:pt idx="80">
                  <c:v>31.10.2023</c:v>
                </c:pt>
                <c:pt idx="81">
                  <c:v>01.11.2023</c:v>
                </c:pt>
                <c:pt idx="82">
                  <c:v>02.11.2023</c:v>
                </c:pt>
                <c:pt idx="83">
                  <c:v>03.11.2023</c:v>
                </c:pt>
                <c:pt idx="84">
                  <c:v>04.11.2023</c:v>
                </c:pt>
                <c:pt idx="85">
                  <c:v>09.11.2023</c:v>
                </c:pt>
                <c:pt idx="86">
                  <c:v>10.11.2023</c:v>
                </c:pt>
                <c:pt idx="87">
                  <c:v>11.11.2023</c:v>
                </c:pt>
                <c:pt idx="88">
                  <c:v>12.11.2023</c:v>
                </c:pt>
                <c:pt idx="89">
                  <c:v>13.11.2023</c:v>
                </c:pt>
                <c:pt idx="90">
                  <c:v>14.11.2023</c:v>
                </c:pt>
                <c:pt idx="91">
                  <c:v>15.11.2023</c:v>
                </c:pt>
                <c:pt idx="92">
                  <c:v>16.11.2023</c:v>
                </c:pt>
                <c:pt idx="93">
                  <c:v>17.11.2023</c:v>
                </c:pt>
                <c:pt idx="94">
                  <c:v>18.11.2023</c:v>
                </c:pt>
                <c:pt idx="95">
                  <c:v>19.11.2023</c:v>
                </c:pt>
                <c:pt idx="96">
                  <c:v>20.11.2023</c:v>
                </c:pt>
                <c:pt idx="97">
                  <c:v>21.11.2023</c:v>
                </c:pt>
                <c:pt idx="98">
                  <c:v>22.11.2023</c:v>
                </c:pt>
                <c:pt idx="99">
                  <c:v>23.11.2023</c:v>
                </c:pt>
                <c:pt idx="100">
                  <c:v>25.11.2023</c:v>
                </c:pt>
                <c:pt idx="101">
                  <c:v>27.11.2023</c:v>
                </c:pt>
                <c:pt idx="102">
                  <c:v>28.11.2023</c:v>
                </c:pt>
                <c:pt idx="103">
                  <c:v>29.11.2023</c:v>
                </c:pt>
                <c:pt idx="104">
                  <c:v>30.11.2023</c:v>
                </c:pt>
                <c:pt idx="105">
                  <c:v>01.12.2023</c:v>
                </c:pt>
                <c:pt idx="106">
                  <c:v>02.12.2023</c:v>
                </c:pt>
                <c:pt idx="107">
                  <c:v>04.12.2023</c:v>
                </c:pt>
                <c:pt idx="108">
                  <c:v>05.12.2023</c:v>
                </c:pt>
                <c:pt idx="109">
                  <c:v>06.12.2023</c:v>
                </c:pt>
                <c:pt idx="110">
                  <c:v>07.12.2023</c:v>
                </c:pt>
                <c:pt idx="111">
                  <c:v>08.12.2023</c:v>
                </c:pt>
                <c:pt idx="112">
                  <c:v>09.12.2023</c:v>
                </c:pt>
                <c:pt idx="113">
                  <c:v>11.12.2023</c:v>
                </c:pt>
                <c:pt idx="114">
                  <c:v>12.12.2023</c:v>
                </c:pt>
                <c:pt idx="115">
                  <c:v>13.12.2023</c:v>
                </c:pt>
                <c:pt idx="116">
                  <c:v>14.12.2023</c:v>
                </c:pt>
                <c:pt idx="117">
                  <c:v>15.12.2023</c:v>
                </c:pt>
                <c:pt idx="118">
                  <c:v>17.12.2023</c:v>
                </c:pt>
                <c:pt idx="119">
                  <c:v>18.12.2023</c:v>
                </c:pt>
                <c:pt idx="120">
                  <c:v>19.12.2023</c:v>
                </c:pt>
                <c:pt idx="121">
                  <c:v>20.12.2023</c:v>
                </c:pt>
                <c:pt idx="122">
                  <c:v>21.12.2023</c:v>
                </c:pt>
                <c:pt idx="123">
                  <c:v>22.12.2023</c:v>
                </c:pt>
                <c:pt idx="124">
                  <c:v>23.12.2023</c:v>
                </c:pt>
                <c:pt idx="125">
                  <c:v>24.12.2023</c:v>
                </c:pt>
                <c:pt idx="126">
                  <c:v>25.12.2023</c:v>
                </c:pt>
                <c:pt idx="127">
                  <c:v>26.12.2023</c:v>
                </c:pt>
                <c:pt idx="128">
                  <c:v>27.12.2023</c:v>
                </c:pt>
                <c:pt idx="129">
                  <c:v>28.12.2023</c:v>
                </c:pt>
                <c:pt idx="130">
                  <c:v>29.12.2023</c:v>
                </c:pt>
                <c:pt idx="131">
                  <c:v>30.12.2023</c:v>
                </c:pt>
                <c:pt idx="132">
                  <c:v>08.01.2024</c:v>
                </c:pt>
                <c:pt idx="133">
                  <c:v>09.01.2024</c:v>
                </c:pt>
                <c:pt idx="134">
                  <c:v>10.01.2024</c:v>
                </c:pt>
                <c:pt idx="135">
                  <c:v>11.01.2024</c:v>
                </c:pt>
                <c:pt idx="136">
                  <c:v>12.01.2024</c:v>
                </c:pt>
                <c:pt idx="137">
                  <c:v>14.01.2024</c:v>
                </c:pt>
                <c:pt idx="138">
                  <c:v>15.01.2024</c:v>
                </c:pt>
                <c:pt idx="139">
                  <c:v>16.01.2024</c:v>
                </c:pt>
                <c:pt idx="140">
                  <c:v>17.01.2024</c:v>
                </c:pt>
                <c:pt idx="141">
                  <c:v>18.01.2024</c:v>
                </c:pt>
                <c:pt idx="142">
                  <c:v>21.01.2024</c:v>
                </c:pt>
                <c:pt idx="143">
                  <c:v>22.01.2024</c:v>
                </c:pt>
                <c:pt idx="144">
                  <c:v>23.01.2024</c:v>
                </c:pt>
                <c:pt idx="145">
                  <c:v>24.01.2024</c:v>
                </c:pt>
                <c:pt idx="146">
                  <c:v>25.01.2024</c:v>
                </c:pt>
                <c:pt idx="147">
                  <c:v>27.01.2024</c:v>
                </c:pt>
                <c:pt idx="148">
                  <c:v>29.01.2024</c:v>
                </c:pt>
                <c:pt idx="149">
                  <c:v>30.01.2024</c:v>
                </c:pt>
                <c:pt idx="150">
                  <c:v>31.01.2024</c:v>
                </c:pt>
                <c:pt idx="151">
                  <c:v>02.02.2024</c:v>
                </c:pt>
                <c:pt idx="152">
                  <c:v>03.02.2024</c:v>
                </c:pt>
                <c:pt idx="153">
                  <c:v>05.02.2024</c:v>
                </c:pt>
                <c:pt idx="154">
                  <c:v>07.02.2024</c:v>
                </c:pt>
                <c:pt idx="155">
                  <c:v>08.02.2024</c:v>
                </c:pt>
                <c:pt idx="156">
                  <c:v>09.02.2024</c:v>
                </c:pt>
                <c:pt idx="157">
                  <c:v>10.02.2024</c:v>
                </c:pt>
                <c:pt idx="158">
                  <c:v>11.02.2024</c:v>
                </c:pt>
                <c:pt idx="159">
                  <c:v>12.02.2024</c:v>
                </c:pt>
                <c:pt idx="160">
                  <c:v>13.02.2024</c:v>
                </c:pt>
                <c:pt idx="161">
                  <c:v>18.02.2024</c:v>
                </c:pt>
                <c:pt idx="162">
                  <c:v>20.02.2024</c:v>
                </c:pt>
                <c:pt idx="163">
                  <c:v>21.02.2024</c:v>
                </c:pt>
                <c:pt idx="164">
                  <c:v>25.02.2024</c:v>
                </c:pt>
                <c:pt idx="165">
                  <c:v>27.02.2024</c:v>
                </c:pt>
                <c:pt idx="166">
                  <c:v>28.02.2024</c:v>
                </c:pt>
                <c:pt idx="167">
                  <c:v>29.02.2024</c:v>
                </c:pt>
                <c:pt idx="168">
                  <c:v>01.03.2024</c:v>
                </c:pt>
                <c:pt idx="169">
                  <c:v>03.03.2024</c:v>
                </c:pt>
                <c:pt idx="170">
                  <c:v>04.03.2024</c:v>
                </c:pt>
                <c:pt idx="171">
                  <c:v>05.03.2024</c:v>
                </c:pt>
                <c:pt idx="172">
                  <c:v>06.03.2024</c:v>
                </c:pt>
                <c:pt idx="173">
                  <c:v>07.03.2024</c:v>
                </c:pt>
                <c:pt idx="174">
                  <c:v>08.03.2024</c:v>
                </c:pt>
                <c:pt idx="175">
                  <c:v>11.03.2024</c:v>
                </c:pt>
                <c:pt idx="176">
                  <c:v>13.03.2024</c:v>
                </c:pt>
                <c:pt idx="177">
                  <c:v>15.03.2024</c:v>
                </c:pt>
                <c:pt idx="178">
                  <c:v>17.03.2024</c:v>
                </c:pt>
                <c:pt idx="179">
                  <c:v>18.03.2024</c:v>
                </c:pt>
                <c:pt idx="180">
                  <c:v>20.03.2024</c:v>
                </c:pt>
                <c:pt idx="181">
                  <c:v>21.03.2024</c:v>
                </c:pt>
                <c:pt idx="182">
                  <c:v>24.03.2024</c:v>
                </c:pt>
                <c:pt idx="183">
                  <c:v>25.03.2024</c:v>
                </c:pt>
                <c:pt idx="184">
                  <c:v>26.03.2024</c:v>
                </c:pt>
                <c:pt idx="185">
                  <c:v>27.03.2024</c:v>
                </c:pt>
                <c:pt idx="186">
                  <c:v>28.03.2024</c:v>
                </c:pt>
                <c:pt idx="187">
                  <c:v>29.03.2024</c:v>
                </c:pt>
                <c:pt idx="188">
                  <c:v>30.03.2024</c:v>
                </c:pt>
                <c:pt idx="189">
                  <c:v>31.03.2024</c:v>
                </c:pt>
                <c:pt idx="190">
                  <c:v>01.04.2024</c:v>
                </c:pt>
                <c:pt idx="191">
                  <c:v>02.04.2024</c:v>
                </c:pt>
                <c:pt idx="192">
                  <c:v>03.04.2024</c:v>
                </c:pt>
                <c:pt idx="193">
                  <c:v>04.04.2024</c:v>
                </c:pt>
                <c:pt idx="194">
                  <c:v>07.04.2024</c:v>
                </c:pt>
                <c:pt idx="195">
                  <c:v>09.04.2024</c:v>
                </c:pt>
                <c:pt idx="196">
                  <c:v>10.04.2024</c:v>
                </c:pt>
                <c:pt idx="197">
                  <c:v>11.04.2024</c:v>
                </c:pt>
                <c:pt idx="198">
                  <c:v>12.04.2024</c:v>
                </c:pt>
                <c:pt idx="199">
                  <c:v>13.04.2024</c:v>
                </c:pt>
                <c:pt idx="200">
                  <c:v>14.04.2024</c:v>
                </c:pt>
                <c:pt idx="201">
                  <c:v>17.04.2024</c:v>
                </c:pt>
                <c:pt idx="202">
                  <c:v>18.04.2024</c:v>
                </c:pt>
                <c:pt idx="203">
                  <c:v>19.04.2024</c:v>
                </c:pt>
                <c:pt idx="204">
                  <c:v>21.04.2024</c:v>
                </c:pt>
                <c:pt idx="205">
                  <c:v>22.04.2024</c:v>
                </c:pt>
                <c:pt idx="206">
                  <c:v>24.04.2024</c:v>
                </c:pt>
                <c:pt idx="207">
                  <c:v>26.04.2024</c:v>
                </c:pt>
                <c:pt idx="208">
                  <c:v>29.04.2024</c:v>
                </c:pt>
                <c:pt idx="209">
                  <c:v>04.05.2024</c:v>
                </c:pt>
                <c:pt idx="210">
                  <c:v>05.05.2024</c:v>
                </c:pt>
                <c:pt idx="211">
                  <c:v>07.05.2024</c:v>
                </c:pt>
                <c:pt idx="212">
                  <c:v>09.05.2024</c:v>
                </c:pt>
                <c:pt idx="213">
                  <c:v>13.05.2024</c:v>
                </c:pt>
                <c:pt idx="214">
                  <c:v>16.05.2024</c:v>
                </c:pt>
                <c:pt idx="215">
                  <c:v>18.05.2024</c:v>
                </c:pt>
                <c:pt idx="216">
                  <c:v>20.05.2024</c:v>
                </c:pt>
                <c:pt idx="217">
                  <c:v>21.05.2024</c:v>
                </c:pt>
                <c:pt idx="218">
                  <c:v>25.05.2024</c:v>
                </c:pt>
                <c:pt idx="219">
                  <c:v>26.05.2024</c:v>
                </c:pt>
                <c:pt idx="220">
                  <c:v>28.05.2024</c:v>
                </c:pt>
                <c:pt idx="221">
                  <c:v>31.05.2024</c:v>
                </c:pt>
                <c:pt idx="222">
                  <c:v>02.06.2024</c:v>
                </c:pt>
                <c:pt idx="223">
                  <c:v>05.06.2024</c:v>
                </c:pt>
                <c:pt idx="224">
                  <c:v>07.06.2024</c:v>
                </c:pt>
                <c:pt idx="225">
                  <c:v>08.06.2024</c:v>
                </c:pt>
                <c:pt idx="226">
                  <c:v>10.06.2024</c:v>
                </c:pt>
                <c:pt idx="227">
                  <c:v>11.06.2024</c:v>
                </c:pt>
                <c:pt idx="228">
                  <c:v>13.06.2024</c:v>
                </c:pt>
                <c:pt idx="229">
                  <c:v>14.06.2024</c:v>
                </c:pt>
                <c:pt idx="230">
                  <c:v>16.06.2024</c:v>
                </c:pt>
                <c:pt idx="231">
                  <c:v>18.06.2024</c:v>
                </c:pt>
                <c:pt idx="232">
                  <c:v>20.06.2024</c:v>
                </c:pt>
                <c:pt idx="233">
                  <c:v>21.06.2024</c:v>
                </c:pt>
                <c:pt idx="234">
                  <c:v>22.06.2024</c:v>
                </c:pt>
                <c:pt idx="235">
                  <c:v>23.06.2024</c:v>
                </c:pt>
                <c:pt idx="236">
                  <c:v>25.06.2024</c:v>
                </c:pt>
                <c:pt idx="237">
                  <c:v>26.06.2024</c:v>
                </c:pt>
                <c:pt idx="238">
                  <c:v>29.06.2024</c:v>
                </c:pt>
                <c:pt idx="239">
                  <c:v>30.06.2024</c:v>
                </c:pt>
                <c:pt idx="240">
                  <c:v>02.07.2024</c:v>
                </c:pt>
                <c:pt idx="241">
                  <c:v>03.07.2024</c:v>
                </c:pt>
                <c:pt idx="242">
                  <c:v>11.07.2024</c:v>
                </c:pt>
                <c:pt idx="243">
                  <c:v>12.07.2024</c:v>
                </c:pt>
                <c:pt idx="244">
                  <c:v>13.07.2024</c:v>
                </c:pt>
                <c:pt idx="245">
                  <c:v>14.07.2024</c:v>
                </c:pt>
                <c:pt idx="246">
                  <c:v>17.07.2024</c:v>
                </c:pt>
                <c:pt idx="247">
                  <c:v>18.07.2024</c:v>
                </c:pt>
                <c:pt idx="248">
                  <c:v>19.07.2024</c:v>
                </c:pt>
                <c:pt idx="249">
                  <c:v>22.07.2024</c:v>
                </c:pt>
                <c:pt idx="250">
                  <c:v>25.07.2024</c:v>
                </c:pt>
                <c:pt idx="251">
                  <c:v>04.08.2024</c:v>
                </c:pt>
                <c:pt idx="252">
                  <c:v>08.08.2024</c:v>
                </c:pt>
                <c:pt idx="253">
                  <c:v>14.08.2024</c:v>
                </c:pt>
                <c:pt idx="254">
                  <c:v>15.08.2024</c:v>
                </c:pt>
                <c:pt idx="255">
                  <c:v>20.08.2024</c:v>
                </c:pt>
                <c:pt idx="256">
                  <c:v>30.08.2024</c:v>
                </c:pt>
                <c:pt idx="257">
                  <c:v>31.08.2024</c:v>
                </c:pt>
                <c:pt idx="258">
                  <c:v>02.09.2024</c:v>
                </c:pt>
                <c:pt idx="259">
                  <c:v>03.09.2024</c:v>
                </c:pt>
                <c:pt idx="260">
                  <c:v>04.09.2024</c:v>
                </c:pt>
                <c:pt idx="261">
                  <c:v>05.09.2024</c:v>
                </c:pt>
                <c:pt idx="262">
                  <c:v>06.09.2024</c:v>
                </c:pt>
                <c:pt idx="263">
                  <c:v>07.09.2024</c:v>
                </c:pt>
                <c:pt idx="264">
                  <c:v>08.09.2024</c:v>
                </c:pt>
                <c:pt idx="265">
                  <c:v>09.09.2024</c:v>
                </c:pt>
                <c:pt idx="266">
                  <c:v>10.09.2024</c:v>
                </c:pt>
                <c:pt idx="267">
                  <c:v>11.09.2024</c:v>
                </c:pt>
                <c:pt idx="268">
                  <c:v>12.09.2024</c:v>
                </c:pt>
                <c:pt idx="269">
                  <c:v>13.09.2024</c:v>
                </c:pt>
                <c:pt idx="270">
                  <c:v>14.09.2024</c:v>
                </c:pt>
                <c:pt idx="271">
                  <c:v>15.09.2024</c:v>
                </c:pt>
                <c:pt idx="272">
                  <c:v>16.09.2024</c:v>
                </c:pt>
                <c:pt idx="273">
                  <c:v>17.09.2024</c:v>
                </c:pt>
                <c:pt idx="274">
                  <c:v>18.09.2024</c:v>
                </c:pt>
                <c:pt idx="275">
                  <c:v>19.09.2024</c:v>
                </c:pt>
                <c:pt idx="276">
                  <c:v>20.09.2024</c:v>
                </c:pt>
                <c:pt idx="277">
                  <c:v>21.09.2024</c:v>
                </c:pt>
                <c:pt idx="278">
                  <c:v>22.09.2024</c:v>
                </c:pt>
                <c:pt idx="279">
                  <c:v>23.09.2024</c:v>
                </c:pt>
                <c:pt idx="280">
                  <c:v>24.09.2024</c:v>
                </c:pt>
                <c:pt idx="281">
                  <c:v>25.09.2024</c:v>
                </c:pt>
                <c:pt idx="282">
                  <c:v>26.09.2024</c:v>
                </c:pt>
                <c:pt idx="283">
                  <c:v>27.09.2024</c:v>
                </c:pt>
                <c:pt idx="284">
                  <c:v>28.09.2024</c:v>
                </c:pt>
                <c:pt idx="285">
                  <c:v>29.09.2024</c:v>
                </c:pt>
                <c:pt idx="286">
                  <c:v>30.09.2024</c:v>
                </c:pt>
                <c:pt idx="287">
                  <c:v>01.10.2024</c:v>
                </c:pt>
                <c:pt idx="288">
                  <c:v>02.10.2024</c:v>
                </c:pt>
                <c:pt idx="289">
                  <c:v>03.10.2024</c:v>
                </c:pt>
                <c:pt idx="290">
                  <c:v>04.10.2024</c:v>
                </c:pt>
                <c:pt idx="291">
                  <c:v>05.10.2024</c:v>
                </c:pt>
                <c:pt idx="292">
                  <c:v>06.10.2024</c:v>
                </c:pt>
                <c:pt idx="293">
                  <c:v>07.10.2024</c:v>
                </c:pt>
                <c:pt idx="294">
                  <c:v>08.10.2024</c:v>
                </c:pt>
                <c:pt idx="295">
                  <c:v>09.10.2024</c:v>
                </c:pt>
                <c:pt idx="296">
                  <c:v>10.10.2024</c:v>
                </c:pt>
                <c:pt idx="297">
                  <c:v>11.10.2024</c:v>
                </c:pt>
                <c:pt idx="298">
                  <c:v>12.10.2024</c:v>
                </c:pt>
                <c:pt idx="299">
                  <c:v>13.10.2024</c:v>
                </c:pt>
                <c:pt idx="300">
                  <c:v>14.10.2024</c:v>
                </c:pt>
                <c:pt idx="301">
                  <c:v>15.10.2024</c:v>
                </c:pt>
                <c:pt idx="302">
                  <c:v>16.10.2024</c:v>
                </c:pt>
                <c:pt idx="303">
                  <c:v>17.10.2024</c:v>
                </c:pt>
                <c:pt idx="304">
                  <c:v>18.10.2024</c:v>
                </c:pt>
                <c:pt idx="305">
                  <c:v>19.10.2024</c:v>
                </c:pt>
                <c:pt idx="306">
                  <c:v>20.10.2024</c:v>
                </c:pt>
                <c:pt idx="307">
                  <c:v>21.10.2024</c:v>
                </c:pt>
                <c:pt idx="308">
                  <c:v>22.10.2024</c:v>
                </c:pt>
                <c:pt idx="309">
                  <c:v>23.10.2024</c:v>
                </c:pt>
                <c:pt idx="310">
                  <c:v>24.10.2024</c:v>
                </c:pt>
                <c:pt idx="311">
                  <c:v>25.10.2024</c:v>
                </c:pt>
                <c:pt idx="312">
                  <c:v>26.10.2024</c:v>
                </c:pt>
                <c:pt idx="313">
                  <c:v>27.10.2024</c:v>
                </c:pt>
                <c:pt idx="314">
                  <c:v>28.10.2024</c:v>
                </c:pt>
                <c:pt idx="315">
                  <c:v>29.10.2024</c:v>
                </c:pt>
                <c:pt idx="316">
                  <c:v>30.10.2024</c:v>
                </c:pt>
                <c:pt idx="317">
                  <c:v>31.10.2024</c:v>
                </c:pt>
                <c:pt idx="318">
                  <c:v>01.11.2024</c:v>
                </c:pt>
                <c:pt idx="319">
                  <c:v>02.11.2024</c:v>
                </c:pt>
                <c:pt idx="320">
                  <c:v>04.11.2024</c:v>
                </c:pt>
                <c:pt idx="321">
                  <c:v>05.11.2024</c:v>
                </c:pt>
                <c:pt idx="322">
                  <c:v>06.11.2024</c:v>
                </c:pt>
                <c:pt idx="323">
                  <c:v>08.11.2024</c:v>
                </c:pt>
                <c:pt idx="324">
                  <c:v>11.11.2024</c:v>
                </c:pt>
                <c:pt idx="325">
                  <c:v>12.11.2024</c:v>
                </c:pt>
                <c:pt idx="326">
                  <c:v>13.11.2024</c:v>
                </c:pt>
                <c:pt idx="327">
                  <c:v>14.11.2024</c:v>
                </c:pt>
                <c:pt idx="328">
                  <c:v>15.11.2024</c:v>
                </c:pt>
                <c:pt idx="329">
                  <c:v>16.11.2024</c:v>
                </c:pt>
                <c:pt idx="330">
                  <c:v>18.11.2024</c:v>
                </c:pt>
                <c:pt idx="331">
                  <c:v>19.11.2024</c:v>
                </c:pt>
                <c:pt idx="332">
                  <c:v>20.11.2024</c:v>
                </c:pt>
                <c:pt idx="333">
                  <c:v>21.11.2024</c:v>
                </c:pt>
                <c:pt idx="334">
                  <c:v>22.11.2024</c:v>
                </c:pt>
                <c:pt idx="335">
                  <c:v>23.11.2024</c:v>
                </c:pt>
                <c:pt idx="336">
                  <c:v>24.11.2024</c:v>
                </c:pt>
                <c:pt idx="337">
                  <c:v>25.11.2024</c:v>
                </c:pt>
                <c:pt idx="338">
                  <c:v>26.11.2024</c:v>
                </c:pt>
                <c:pt idx="339">
                  <c:v>27.11.2024</c:v>
                </c:pt>
                <c:pt idx="340">
                  <c:v>28.11.2024</c:v>
                </c:pt>
                <c:pt idx="341">
                  <c:v>29.11.2024</c:v>
                </c:pt>
                <c:pt idx="342">
                  <c:v>01.12.2024</c:v>
                </c:pt>
                <c:pt idx="343">
                  <c:v>02.12.2024</c:v>
                </c:pt>
                <c:pt idx="344">
                  <c:v>03.12.2024</c:v>
                </c:pt>
                <c:pt idx="345">
                  <c:v>04.12.2024</c:v>
                </c:pt>
                <c:pt idx="346">
                  <c:v>05.12.2024</c:v>
                </c:pt>
                <c:pt idx="347">
                  <c:v>06.12.2024</c:v>
                </c:pt>
                <c:pt idx="348">
                  <c:v>08.12.2024</c:v>
                </c:pt>
                <c:pt idx="349">
                  <c:v>09.12.2024</c:v>
                </c:pt>
                <c:pt idx="350">
                  <c:v>10.12.2024</c:v>
                </c:pt>
                <c:pt idx="351">
                  <c:v>11.12.2024</c:v>
                </c:pt>
                <c:pt idx="352">
                  <c:v>12.12.2024</c:v>
                </c:pt>
                <c:pt idx="353">
                  <c:v>13.12.2024</c:v>
                </c:pt>
                <c:pt idx="354">
                  <c:v>14.12.2024</c:v>
                </c:pt>
                <c:pt idx="355">
                  <c:v>15.12.2024</c:v>
                </c:pt>
                <c:pt idx="356">
                  <c:v>16.12.2024</c:v>
                </c:pt>
                <c:pt idx="357">
                  <c:v>17.12.2024</c:v>
                </c:pt>
                <c:pt idx="358">
                  <c:v>18.12.2024</c:v>
                </c:pt>
                <c:pt idx="359">
                  <c:v>19.12.2024</c:v>
                </c:pt>
                <c:pt idx="360">
                  <c:v>20.12.2024</c:v>
                </c:pt>
                <c:pt idx="361">
                  <c:v>21.12.2024</c:v>
                </c:pt>
                <c:pt idx="362">
                  <c:v>22.12.2024</c:v>
                </c:pt>
                <c:pt idx="363">
                  <c:v>23.12.2024</c:v>
                </c:pt>
                <c:pt idx="364">
                  <c:v>24.12.2024</c:v>
                </c:pt>
                <c:pt idx="365">
                  <c:v>25.12.2024</c:v>
                </c:pt>
                <c:pt idx="366">
                  <c:v>26.12.2024</c:v>
                </c:pt>
                <c:pt idx="367">
                  <c:v>27.12.2024</c:v>
                </c:pt>
                <c:pt idx="368">
                  <c:v>28.12.2024</c:v>
                </c:pt>
                <c:pt idx="369">
                  <c:v>08.01.2025</c:v>
                </c:pt>
                <c:pt idx="370">
                  <c:v>09.01.2025</c:v>
                </c:pt>
                <c:pt idx="371">
                  <c:v>10.01.2025</c:v>
                </c:pt>
                <c:pt idx="372">
                  <c:v>11.01.2025</c:v>
                </c:pt>
                <c:pt idx="373">
                  <c:v>13.01.2025</c:v>
                </c:pt>
                <c:pt idx="374">
                  <c:v>14.01.2025</c:v>
                </c:pt>
                <c:pt idx="375">
                  <c:v>15.01.2025</c:v>
                </c:pt>
                <c:pt idx="376">
                  <c:v>16.01.2025</c:v>
                </c:pt>
                <c:pt idx="377">
                  <c:v>17.01.2025</c:v>
                </c:pt>
                <c:pt idx="378">
                  <c:v>18.01.2025</c:v>
                </c:pt>
                <c:pt idx="379">
                  <c:v>19.01.2025</c:v>
                </c:pt>
                <c:pt idx="380">
                  <c:v>20.01.2025</c:v>
                </c:pt>
                <c:pt idx="381">
                  <c:v>21.01.2025</c:v>
                </c:pt>
                <c:pt idx="382">
                  <c:v>22.01.2025</c:v>
                </c:pt>
                <c:pt idx="383">
                  <c:v>23.01.2025</c:v>
                </c:pt>
                <c:pt idx="384">
                  <c:v>24.01.2025</c:v>
                </c:pt>
                <c:pt idx="385">
                  <c:v>25.01.2025</c:v>
                </c:pt>
                <c:pt idx="386">
                  <c:v>27.01.2025</c:v>
                </c:pt>
                <c:pt idx="387">
                  <c:v>28.01.2025</c:v>
                </c:pt>
                <c:pt idx="388">
                  <c:v>29.01.2025</c:v>
                </c:pt>
                <c:pt idx="389">
                  <c:v>30.01.2025</c:v>
                </c:pt>
                <c:pt idx="390">
                  <c:v>31.01.2025</c:v>
                </c:pt>
                <c:pt idx="391">
                  <c:v>03.02.2025</c:v>
                </c:pt>
              </c:strCache>
            </c:strRef>
          </c:cat>
          <c:val>
            <c:numRef>
              <c:f>base_Pharmacist_01!$AF$30:$AF$422</c:f>
              <c:numCache>
                <c:formatCode>#,##0</c:formatCode>
                <c:ptCount val="392"/>
                <c:pt idx="0">
                  <c:v>1525</c:v>
                </c:pt>
                <c:pt idx="1">
                  <c:v>332</c:v>
                </c:pt>
                <c:pt idx="2">
                  <c:v>38</c:v>
                </c:pt>
                <c:pt idx="3">
                  <c:v>1</c:v>
                </c:pt>
                <c:pt idx="4">
                  <c:v>1</c:v>
                </c:pt>
                <c:pt idx="5">
                  <c:v>2</c:v>
                </c:pt>
                <c:pt idx="6">
                  <c:v>7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2</c:v>
                </c:pt>
                <c:pt idx="11">
                  <c:v>1</c:v>
                </c:pt>
                <c:pt idx="12">
                  <c:v>2</c:v>
                </c:pt>
                <c:pt idx="13">
                  <c:v>2</c:v>
                </c:pt>
                <c:pt idx="14">
                  <c:v>2</c:v>
                </c:pt>
                <c:pt idx="15">
                  <c:v>1</c:v>
                </c:pt>
                <c:pt idx="16">
                  <c:v>2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10</c:v>
                </c:pt>
                <c:pt idx="21">
                  <c:v>1</c:v>
                </c:pt>
                <c:pt idx="22">
                  <c:v>1</c:v>
                </c:pt>
                <c:pt idx="23">
                  <c:v>2</c:v>
                </c:pt>
                <c:pt idx="24">
                  <c:v>1</c:v>
                </c:pt>
                <c:pt idx="25">
                  <c:v>2</c:v>
                </c:pt>
                <c:pt idx="26">
                  <c:v>3</c:v>
                </c:pt>
                <c:pt idx="27">
                  <c:v>1</c:v>
                </c:pt>
                <c:pt idx="28">
                  <c:v>1</c:v>
                </c:pt>
                <c:pt idx="29">
                  <c:v>4</c:v>
                </c:pt>
                <c:pt idx="30">
                  <c:v>2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2</c:v>
                </c:pt>
                <c:pt idx="36">
                  <c:v>3</c:v>
                </c:pt>
                <c:pt idx="37">
                  <c:v>1</c:v>
                </c:pt>
                <c:pt idx="38">
                  <c:v>2</c:v>
                </c:pt>
                <c:pt idx="39">
                  <c:v>8</c:v>
                </c:pt>
                <c:pt idx="40">
                  <c:v>3</c:v>
                </c:pt>
                <c:pt idx="41">
                  <c:v>1</c:v>
                </c:pt>
                <c:pt idx="42">
                  <c:v>1</c:v>
                </c:pt>
                <c:pt idx="43">
                  <c:v>2</c:v>
                </c:pt>
                <c:pt idx="44">
                  <c:v>3</c:v>
                </c:pt>
                <c:pt idx="45">
                  <c:v>2</c:v>
                </c:pt>
                <c:pt idx="46">
                  <c:v>3</c:v>
                </c:pt>
                <c:pt idx="47">
                  <c:v>5</c:v>
                </c:pt>
                <c:pt idx="48">
                  <c:v>1</c:v>
                </c:pt>
                <c:pt idx="49">
                  <c:v>2</c:v>
                </c:pt>
                <c:pt idx="50">
                  <c:v>2</c:v>
                </c:pt>
                <c:pt idx="51">
                  <c:v>1</c:v>
                </c:pt>
                <c:pt idx="52">
                  <c:v>12</c:v>
                </c:pt>
                <c:pt idx="53">
                  <c:v>3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3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4</c:v>
                </c:pt>
                <c:pt idx="62">
                  <c:v>1</c:v>
                </c:pt>
                <c:pt idx="63">
                  <c:v>2</c:v>
                </c:pt>
                <c:pt idx="64">
                  <c:v>16</c:v>
                </c:pt>
                <c:pt idx="65">
                  <c:v>17</c:v>
                </c:pt>
                <c:pt idx="66">
                  <c:v>32</c:v>
                </c:pt>
                <c:pt idx="67">
                  <c:v>15</c:v>
                </c:pt>
                <c:pt idx="68">
                  <c:v>1</c:v>
                </c:pt>
                <c:pt idx="69">
                  <c:v>30</c:v>
                </c:pt>
                <c:pt idx="70">
                  <c:v>21</c:v>
                </c:pt>
                <c:pt idx="71">
                  <c:v>37</c:v>
                </c:pt>
                <c:pt idx="72">
                  <c:v>29</c:v>
                </c:pt>
                <c:pt idx="73">
                  <c:v>4</c:v>
                </c:pt>
                <c:pt idx="74">
                  <c:v>41</c:v>
                </c:pt>
                <c:pt idx="75">
                  <c:v>44</c:v>
                </c:pt>
                <c:pt idx="76">
                  <c:v>34</c:v>
                </c:pt>
                <c:pt idx="77">
                  <c:v>39</c:v>
                </c:pt>
                <c:pt idx="78">
                  <c:v>56</c:v>
                </c:pt>
                <c:pt idx="79">
                  <c:v>4</c:v>
                </c:pt>
                <c:pt idx="80">
                  <c:v>42</c:v>
                </c:pt>
                <c:pt idx="81">
                  <c:v>33</c:v>
                </c:pt>
                <c:pt idx="82">
                  <c:v>72</c:v>
                </c:pt>
                <c:pt idx="83">
                  <c:v>49</c:v>
                </c:pt>
                <c:pt idx="84">
                  <c:v>28</c:v>
                </c:pt>
                <c:pt idx="85">
                  <c:v>174</c:v>
                </c:pt>
                <c:pt idx="86">
                  <c:v>16</c:v>
                </c:pt>
                <c:pt idx="87">
                  <c:v>50</c:v>
                </c:pt>
                <c:pt idx="88">
                  <c:v>3</c:v>
                </c:pt>
                <c:pt idx="89">
                  <c:v>21</c:v>
                </c:pt>
                <c:pt idx="90">
                  <c:v>56</c:v>
                </c:pt>
                <c:pt idx="91">
                  <c:v>124</c:v>
                </c:pt>
                <c:pt idx="92">
                  <c:v>57</c:v>
                </c:pt>
                <c:pt idx="93">
                  <c:v>106</c:v>
                </c:pt>
                <c:pt idx="94">
                  <c:v>20</c:v>
                </c:pt>
                <c:pt idx="95">
                  <c:v>1</c:v>
                </c:pt>
                <c:pt idx="96">
                  <c:v>49</c:v>
                </c:pt>
                <c:pt idx="97">
                  <c:v>15</c:v>
                </c:pt>
                <c:pt idx="98">
                  <c:v>66</c:v>
                </c:pt>
                <c:pt idx="99">
                  <c:v>65</c:v>
                </c:pt>
                <c:pt idx="100">
                  <c:v>406</c:v>
                </c:pt>
                <c:pt idx="101">
                  <c:v>9</c:v>
                </c:pt>
                <c:pt idx="102">
                  <c:v>90</c:v>
                </c:pt>
                <c:pt idx="103">
                  <c:v>188</c:v>
                </c:pt>
                <c:pt idx="104">
                  <c:v>35</c:v>
                </c:pt>
                <c:pt idx="105">
                  <c:v>94</c:v>
                </c:pt>
                <c:pt idx="106">
                  <c:v>54</c:v>
                </c:pt>
                <c:pt idx="107">
                  <c:v>67</c:v>
                </c:pt>
                <c:pt idx="108">
                  <c:v>90</c:v>
                </c:pt>
                <c:pt idx="109">
                  <c:v>86</c:v>
                </c:pt>
                <c:pt idx="110">
                  <c:v>245</c:v>
                </c:pt>
                <c:pt idx="111">
                  <c:v>104</c:v>
                </c:pt>
                <c:pt idx="112">
                  <c:v>28</c:v>
                </c:pt>
                <c:pt idx="113">
                  <c:v>8</c:v>
                </c:pt>
                <c:pt idx="114">
                  <c:v>80</c:v>
                </c:pt>
                <c:pt idx="115">
                  <c:v>32</c:v>
                </c:pt>
                <c:pt idx="116">
                  <c:v>232</c:v>
                </c:pt>
                <c:pt idx="117">
                  <c:v>46</c:v>
                </c:pt>
                <c:pt idx="118">
                  <c:v>68</c:v>
                </c:pt>
                <c:pt idx="119">
                  <c:v>41</c:v>
                </c:pt>
                <c:pt idx="120">
                  <c:v>7</c:v>
                </c:pt>
                <c:pt idx="121">
                  <c:v>54</c:v>
                </c:pt>
                <c:pt idx="122">
                  <c:v>18</c:v>
                </c:pt>
                <c:pt idx="123">
                  <c:v>18</c:v>
                </c:pt>
                <c:pt idx="124">
                  <c:v>38</c:v>
                </c:pt>
                <c:pt idx="125">
                  <c:v>4</c:v>
                </c:pt>
                <c:pt idx="126">
                  <c:v>8</c:v>
                </c:pt>
                <c:pt idx="127">
                  <c:v>18</c:v>
                </c:pt>
                <c:pt idx="128">
                  <c:v>14</c:v>
                </c:pt>
                <c:pt idx="129">
                  <c:v>14</c:v>
                </c:pt>
                <c:pt idx="130">
                  <c:v>5</c:v>
                </c:pt>
                <c:pt idx="131">
                  <c:v>15</c:v>
                </c:pt>
                <c:pt idx="132">
                  <c:v>6</c:v>
                </c:pt>
                <c:pt idx="133">
                  <c:v>3</c:v>
                </c:pt>
                <c:pt idx="134">
                  <c:v>66</c:v>
                </c:pt>
                <c:pt idx="135">
                  <c:v>56</c:v>
                </c:pt>
                <c:pt idx="136">
                  <c:v>26</c:v>
                </c:pt>
                <c:pt idx="137">
                  <c:v>135</c:v>
                </c:pt>
                <c:pt idx="138">
                  <c:v>4</c:v>
                </c:pt>
                <c:pt idx="139">
                  <c:v>93</c:v>
                </c:pt>
                <c:pt idx="140">
                  <c:v>37</c:v>
                </c:pt>
                <c:pt idx="141">
                  <c:v>24</c:v>
                </c:pt>
                <c:pt idx="142">
                  <c:v>94</c:v>
                </c:pt>
                <c:pt idx="143">
                  <c:v>6</c:v>
                </c:pt>
                <c:pt idx="144">
                  <c:v>22</c:v>
                </c:pt>
                <c:pt idx="145">
                  <c:v>23</c:v>
                </c:pt>
                <c:pt idx="146">
                  <c:v>34</c:v>
                </c:pt>
                <c:pt idx="147">
                  <c:v>89</c:v>
                </c:pt>
                <c:pt idx="148">
                  <c:v>9</c:v>
                </c:pt>
                <c:pt idx="149">
                  <c:v>38</c:v>
                </c:pt>
                <c:pt idx="150">
                  <c:v>112</c:v>
                </c:pt>
                <c:pt idx="151">
                  <c:v>150</c:v>
                </c:pt>
                <c:pt idx="152">
                  <c:v>55</c:v>
                </c:pt>
                <c:pt idx="153">
                  <c:v>8</c:v>
                </c:pt>
                <c:pt idx="154">
                  <c:v>180</c:v>
                </c:pt>
                <c:pt idx="155">
                  <c:v>192</c:v>
                </c:pt>
                <c:pt idx="156">
                  <c:v>5</c:v>
                </c:pt>
                <c:pt idx="157">
                  <c:v>88</c:v>
                </c:pt>
                <c:pt idx="158">
                  <c:v>34</c:v>
                </c:pt>
                <c:pt idx="159">
                  <c:v>1</c:v>
                </c:pt>
                <c:pt idx="160">
                  <c:v>1</c:v>
                </c:pt>
                <c:pt idx="161">
                  <c:v>9</c:v>
                </c:pt>
                <c:pt idx="162">
                  <c:v>22</c:v>
                </c:pt>
                <c:pt idx="163">
                  <c:v>14</c:v>
                </c:pt>
                <c:pt idx="164">
                  <c:v>378</c:v>
                </c:pt>
                <c:pt idx="165">
                  <c:v>6</c:v>
                </c:pt>
                <c:pt idx="166">
                  <c:v>58</c:v>
                </c:pt>
                <c:pt idx="167">
                  <c:v>50</c:v>
                </c:pt>
                <c:pt idx="168">
                  <c:v>31</c:v>
                </c:pt>
                <c:pt idx="169">
                  <c:v>21</c:v>
                </c:pt>
                <c:pt idx="170">
                  <c:v>4</c:v>
                </c:pt>
                <c:pt idx="171">
                  <c:v>16</c:v>
                </c:pt>
                <c:pt idx="172">
                  <c:v>36</c:v>
                </c:pt>
                <c:pt idx="173">
                  <c:v>100</c:v>
                </c:pt>
                <c:pt idx="174">
                  <c:v>34</c:v>
                </c:pt>
                <c:pt idx="175">
                  <c:v>3</c:v>
                </c:pt>
                <c:pt idx="176">
                  <c:v>72</c:v>
                </c:pt>
                <c:pt idx="177">
                  <c:v>93</c:v>
                </c:pt>
                <c:pt idx="178">
                  <c:v>270</c:v>
                </c:pt>
                <c:pt idx="179">
                  <c:v>9</c:v>
                </c:pt>
                <c:pt idx="180">
                  <c:v>61</c:v>
                </c:pt>
                <c:pt idx="181">
                  <c:v>275</c:v>
                </c:pt>
                <c:pt idx="182">
                  <c:v>352</c:v>
                </c:pt>
                <c:pt idx="183">
                  <c:v>8</c:v>
                </c:pt>
                <c:pt idx="184">
                  <c:v>340</c:v>
                </c:pt>
                <c:pt idx="185">
                  <c:v>355</c:v>
                </c:pt>
                <c:pt idx="186">
                  <c:v>318</c:v>
                </c:pt>
                <c:pt idx="187">
                  <c:v>252</c:v>
                </c:pt>
                <c:pt idx="188">
                  <c:v>19</c:v>
                </c:pt>
                <c:pt idx="189">
                  <c:v>1362</c:v>
                </c:pt>
                <c:pt idx="190">
                  <c:v>337</c:v>
                </c:pt>
                <c:pt idx="191">
                  <c:v>394</c:v>
                </c:pt>
                <c:pt idx="192">
                  <c:v>470</c:v>
                </c:pt>
                <c:pt idx="193">
                  <c:v>164</c:v>
                </c:pt>
                <c:pt idx="194">
                  <c:v>382</c:v>
                </c:pt>
                <c:pt idx="195">
                  <c:v>139</c:v>
                </c:pt>
                <c:pt idx="196">
                  <c:v>165</c:v>
                </c:pt>
                <c:pt idx="197">
                  <c:v>63</c:v>
                </c:pt>
                <c:pt idx="198">
                  <c:v>137</c:v>
                </c:pt>
                <c:pt idx="199">
                  <c:v>69</c:v>
                </c:pt>
                <c:pt idx="200">
                  <c:v>89</c:v>
                </c:pt>
                <c:pt idx="201">
                  <c:v>88</c:v>
                </c:pt>
                <c:pt idx="202">
                  <c:v>464</c:v>
                </c:pt>
                <c:pt idx="203">
                  <c:v>117</c:v>
                </c:pt>
                <c:pt idx="204">
                  <c:v>294</c:v>
                </c:pt>
                <c:pt idx="205">
                  <c:v>1850</c:v>
                </c:pt>
                <c:pt idx="206">
                  <c:v>172</c:v>
                </c:pt>
                <c:pt idx="207">
                  <c:v>460</c:v>
                </c:pt>
                <c:pt idx="208">
                  <c:v>728</c:v>
                </c:pt>
                <c:pt idx="209">
                  <c:v>190</c:v>
                </c:pt>
                <c:pt idx="210">
                  <c:v>146</c:v>
                </c:pt>
                <c:pt idx="211">
                  <c:v>58</c:v>
                </c:pt>
                <c:pt idx="212">
                  <c:v>105</c:v>
                </c:pt>
                <c:pt idx="213">
                  <c:v>35</c:v>
                </c:pt>
                <c:pt idx="214">
                  <c:v>199</c:v>
                </c:pt>
                <c:pt idx="215">
                  <c:v>133</c:v>
                </c:pt>
                <c:pt idx="216">
                  <c:v>20</c:v>
                </c:pt>
                <c:pt idx="217">
                  <c:v>26</c:v>
                </c:pt>
                <c:pt idx="218">
                  <c:v>1007</c:v>
                </c:pt>
                <c:pt idx="219">
                  <c:v>1257</c:v>
                </c:pt>
                <c:pt idx="220">
                  <c:v>77</c:v>
                </c:pt>
                <c:pt idx="221">
                  <c:v>154</c:v>
                </c:pt>
                <c:pt idx="222">
                  <c:v>99</c:v>
                </c:pt>
                <c:pt idx="223">
                  <c:v>97</c:v>
                </c:pt>
                <c:pt idx="224">
                  <c:v>175</c:v>
                </c:pt>
                <c:pt idx="225">
                  <c:v>215</c:v>
                </c:pt>
                <c:pt idx="226">
                  <c:v>139</c:v>
                </c:pt>
                <c:pt idx="227">
                  <c:v>37</c:v>
                </c:pt>
                <c:pt idx="228">
                  <c:v>33</c:v>
                </c:pt>
                <c:pt idx="229">
                  <c:v>197</c:v>
                </c:pt>
                <c:pt idx="230">
                  <c:v>138</c:v>
                </c:pt>
                <c:pt idx="231">
                  <c:v>1</c:v>
                </c:pt>
                <c:pt idx="232">
                  <c:v>599</c:v>
                </c:pt>
                <c:pt idx="233">
                  <c:v>130</c:v>
                </c:pt>
                <c:pt idx="234">
                  <c:v>149</c:v>
                </c:pt>
                <c:pt idx="235">
                  <c:v>529</c:v>
                </c:pt>
                <c:pt idx="236">
                  <c:v>12</c:v>
                </c:pt>
                <c:pt idx="237">
                  <c:v>53</c:v>
                </c:pt>
                <c:pt idx="238">
                  <c:v>473</c:v>
                </c:pt>
                <c:pt idx="239">
                  <c:v>377</c:v>
                </c:pt>
                <c:pt idx="240">
                  <c:v>84</c:v>
                </c:pt>
                <c:pt idx="241">
                  <c:v>204</c:v>
                </c:pt>
                <c:pt idx="242">
                  <c:v>541</c:v>
                </c:pt>
                <c:pt idx="243">
                  <c:v>571</c:v>
                </c:pt>
                <c:pt idx="244">
                  <c:v>274</c:v>
                </c:pt>
                <c:pt idx="245">
                  <c:v>395</c:v>
                </c:pt>
                <c:pt idx="246">
                  <c:v>134</c:v>
                </c:pt>
                <c:pt idx="247">
                  <c:v>31</c:v>
                </c:pt>
                <c:pt idx="248">
                  <c:v>224</c:v>
                </c:pt>
                <c:pt idx="249">
                  <c:v>78</c:v>
                </c:pt>
                <c:pt idx="250">
                  <c:v>220</c:v>
                </c:pt>
                <c:pt idx="251">
                  <c:v>420</c:v>
                </c:pt>
                <c:pt idx="252">
                  <c:v>442</c:v>
                </c:pt>
                <c:pt idx="253">
                  <c:v>124</c:v>
                </c:pt>
                <c:pt idx="254">
                  <c:v>382</c:v>
                </c:pt>
                <c:pt idx="255">
                  <c:v>306</c:v>
                </c:pt>
                <c:pt idx="256">
                  <c:v>239</c:v>
                </c:pt>
                <c:pt idx="257">
                  <c:v>1237</c:v>
                </c:pt>
                <c:pt idx="258">
                  <c:v>93</c:v>
                </c:pt>
                <c:pt idx="259">
                  <c:v>69</c:v>
                </c:pt>
                <c:pt idx="260">
                  <c:v>62</c:v>
                </c:pt>
                <c:pt idx="261">
                  <c:v>833</c:v>
                </c:pt>
                <c:pt idx="262">
                  <c:v>1602</c:v>
                </c:pt>
                <c:pt idx="263">
                  <c:v>1</c:v>
                </c:pt>
                <c:pt idx="264">
                  <c:v>264</c:v>
                </c:pt>
                <c:pt idx="265">
                  <c:v>93</c:v>
                </c:pt>
                <c:pt idx="266">
                  <c:v>94</c:v>
                </c:pt>
                <c:pt idx="267">
                  <c:v>106</c:v>
                </c:pt>
                <c:pt idx="268">
                  <c:v>108</c:v>
                </c:pt>
                <c:pt idx="269">
                  <c:v>111</c:v>
                </c:pt>
                <c:pt idx="270">
                  <c:v>6</c:v>
                </c:pt>
                <c:pt idx="271">
                  <c:v>2</c:v>
                </c:pt>
                <c:pt idx="272">
                  <c:v>96</c:v>
                </c:pt>
                <c:pt idx="273">
                  <c:v>99</c:v>
                </c:pt>
                <c:pt idx="274">
                  <c:v>120</c:v>
                </c:pt>
                <c:pt idx="275">
                  <c:v>106</c:v>
                </c:pt>
                <c:pt idx="276">
                  <c:v>129</c:v>
                </c:pt>
                <c:pt idx="277">
                  <c:v>2</c:v>
                </c:pt>
                <c:pt idx="278">
                  <c:v>6</c:v>
                </c:pt>
                <c:pt idx="279">
                  <c:v>460</c:v>
                </c:pt>
                <c:pt idx="280">
                  <c:v>144</c:v>
                </c:pt>
                <c:pt idx="281">
                  <c:v>114</c:v>
                </c:pt>
                <c:pt idx="282">
                  <c:v>120</c:v>
                </c:pt>
                <c:pt idx="283">
                  <c:v>153</c:v>
                </c:pt>
                <c:pt idx="284">
                  <c:v>18</c:v>
                </c:pt>
                <c:pt idx="285">
                  <c:v>12</c:v>
                </c:pt>
                <c:pt idx="286">
                  <c:v>135</c:v>
                </c:pt>
                <c:pt idx="287">
                  <c:v>185</c:v>
                </c:pt>
                <c:pt idx="288">
                  <c:v>150</c:v>
                </c:pt>
                <c:pt idx="289">
                  <c:v>167</c:v>
                </c:pt>
                <c:pt idx="290">
                  <c:v>146</c:v>
                </c:pt>
                <c:pt idx="291">
                  <c:v>5</c:v>
                </c:pt>
                <c:pt idx="292">
                  <c:v>21</c:v>
                </c:pt>
                <c:pt idx="293">
                  <c:v>112</c:v>
                </c:pt>
                <c:pt idx="294">
                  <c:v>129</c:v>
                </c:pt>
                <c:pt idx="295">
                  <c:v>140</c:v>
                </c:pt>
                <c:pt idx="296">
                  <c:v>173</c:v>
                </c:pt>
                <c:pt idx="297">
                  <c:v>131</c:v>
                </c:pt>
                <c:pt idx="298">
                  <c:v>12</c:v>
                </c:pt>
                <c:pt idx="299">
                  <c:v>7</c:v>
                </c:pt>
                <c:pt idx="300">
                  <c:v>87</c:v>
                </c:pt>
                <c:pt idx="301">
                  <c:v>123</c:v>
                </c:pt>
                <c:pt idx="302">
                  <c:v>107</c:v>
                </c:pt>
                <c:pt idx="303">
                  <c:v>122</c:v>
                </c:pt>
                <c:pt idx="304">
                  <c:v>115</c:v>
                </c:pt>
                <c:pt idx="305">
                  <c:v>10</c:v>
                </c:pt>
                <c:pt idx="306">
                  <c:v>8</c:v>
                </c:pt>
                <c:pt idx="307">
                  <c:v>96</c:v>
                </c:pt>
                <c:pt idx="308">
                  <c:v>113</c:v>
                </c:pt>
                <c:pt idx="309">
                  <c:v>133</c:v>
                </c:pt>
                <c:pt idx="310">
                  <c:v>133</c:v>
                </c:pt>
                <c:pt idx="311">
                  <c:v>126</c:v>
                </c:pt>
                <c:pt idx="312">
                  <c:v>1</c:v>
                </c:pt>
                <c:pt idx="313">
                  <c:v>17</c:v>
                </c:pt>
                <c:pt idx="314">
                  <c:v>91</c:v>
                </c:pt>
                <c:pt idx="315">
                  <c:v>96</c:v>
                </c:pt>
                <c:pt idx="316">
                  <c:v>113</c:v>
                </c:pt>
                <c:pt idx="317">
                  <c:v>79</c:v>
                </c:pt>
                <c:pt idx="318">
                  <c:v>116</c:v>
                </c:pt>
                <c:pt idx="319">
                  <c:v>17</c:v>
                </c:pt>
                <c:pt idx="320">
                  <c:v>4</c:v>
                </c:pt>
                <c:pt idx="321">
                  <c:v>54</c:v>
                </c:pt>
                <c:pt idx="322">
                  <c:v>14</c:v>
                </c:pt>
                <c:pt idx="323">
                  <c:v>91</c:v>
                </c:pt>
                <c:pt idx="324">
                  <c:v>74</c:v>
                </c:pt>
                <c:pt idx="325">
                  <c:v>87</c:v>
                </c:pt>
                <c:pt idx="326">
                  <c:v>90</c:v>
                </c:pt>
                <c:pt idx="327">
                  <c:v>95</c:v>
                </c:pt>
                <c:pt idx="328">
                  <c:v>89</c:v>
                </c:pt>
                <c:pt idx="329">
                  <c:v>4</c:v>
                </c:pt>
                <c:pt idx="330">
                  <c:v>104</c:v>
                </c:pt>
                <c:pt idx="331">
                  <c:v>91</c:v>
                </c:pt>
                <c:pt idx="332">
                  <c:v>93</c:v>
                </c:pt>
                <c:pt idx="333">
                  <c:v>109</c:v>
                </c:pt>
                <c:pt idx="334">
                  <c:v>86</c:v>
                </c:pt>
                <c:pt idx="335">
                  <c:v>1</c:v>
                </c:pt>
                <c:pt idx="336">
                  <c:v>1</c:v>
                </c:pt>
                <c:pt idx="337">
                  <c:v>90</c:v>
                </c:pt>
                <c:pt idx="338">
                  <c:v>111</c:v>
                </c:pt>
                <c:pt idx="339">
                  <c:v>93</c:v>
                </c:pt>
                <c:pt idx="340">
                  <c:v>103</c:v>
                </c:pt>
                <c:pt idx="341">
                  <c:v>86</c:v>
                </c:pt>
                <c:pt idx="342">
                  <c:v>3</c:v>
                </c:pt>
                <c:pt idx="343">
                  <c:v>123</c:v>
                </c:pt>
                <c:pt idx="344">
                  <c:v>95</c:v>
                </c:pt>
                <c:pt idx="345">
                  <c:v>75</c:v>
                </c:pt>
                <c:pt idx="346">
                  <c:v>85</c:v>
                </c:pt>
                <c:pt idx="347">
                  <c:v>54</c:v>
                </c:pt>
                <c:pt idx="348">
                  <c:v>1</c:v>
                </c:pt>
                <c:pt idx="349">
                  <c:v>60</c:v>
                </c:pt>
                <c:pt idx="350">
                  <c:v>162</c:v>
                </c:pt>
                <c:pt idx="351">
                  <c:v>121</c:v>
                </c:pt>
                <c:pt idx="352">
                  <c:v>97</c:v>
                </c:pt>
                <c:pt idx="353">
                  <c:v>150</c:v>
                </c:pt>
                <c:pt idx="354">
                  <c:v>4</c:v>
                </c:pt>
                <c:pt idx="355">
                  <c:v>1</c:v>
                </c:pt>
                <c:pt idx="356">
                  <c:v>94</c:v>
                </c:pt>
                <c:pt idx="357">
                  <c:v>98</c:v>
                </c:pt>
                <c:pt idx="358">
                  <c:v>3</c:v>
                </c:pt>
                <c:pt idx="359">
                  <c:v>88</c:v>
                </c:pt>
                <c:pt idx="360">
                  <c:v>88</c:v>
                </c:pt>
                <c:pt idx="361">
                  <c:v>2</c:v>
                </c:pt>
                <c:pt idx="362">
                  <c:v>5</c:v>
                </c:pt>
                <c:pt idx="363">
                  <c:v>57</c:v>
                </c:pt>
                <c:pt idx="364">
                  <c:v>46</c:v>
                </c:pt>
                <c:pt idx="365">
                  <c:v>30</c:v>
                </c:pt>
                <c:pt idx="366">
                  <c:v>37</c:v>
                </c:pt>
                <c:pt idx="367">
                  <c:v>37</c:v>
                </c:pt>
                <c:pt idx="368">
                  <c:v>24</c:v>
                </c:pt>
                <c:pt idx="369">
                  <c:v>3</c:v>
                </c:pt>
                <c:pt idx="370">
                  <c:v>146</c:v>
                </c:pt>
                <c:pt idx="371">
                  <c:v>112</c:v>
                </c:pt>
                <c:pt idx="372">
                  <c:v>1</c:v>
                </c:pt>
                <c:pt idx="373">
                  <c:v>149</c:v>
                </c:pt>
                <c:pt idx="374">
                  <c:v>149</c:v>
                </c:pt>
                <c:pt idx="375">
                  <c:v>194</c:v>
                </c:pt>
                <c:pt idx="376">
                  <c:v>159</c:v>
                </c:pt>
                <c:pt idx="377">
                  <c:v>125</c:v>
                </c:pt>
                <c:pt idx="378">
                  <c:v>1</c:v>
                </c:pt>
                <c:pt idx="379">
                  <c:v>2</c:v>
                </c:pt>
                <c:pt idx="380">
                  <c:v>147</c:v>
                </c:pt>
                <c:pt idx="381">
                  <c:v>124</c:v>
                </c:pt>
                <c:pt idx="382">
                  <c:v>178</c:v>
                </c:pt>
                <c:pt idx="383">
                  <c:v>160</c:v>
                </c:pt>
                <c:pt idx="384">
                  <c:v>137</c:v>
                </c:pt>
                <c:pt idx="385">
                  <c:v>4</c:v>
                </c:pt>
                <c:pt idx="386">
                  <c:v>160</c:v>
                </c:pt>
                <c:pt idx="387">
                  <c:v>187</c:v>
                </c:pt>
                <c:pt idx="388">
                  <c:v>177</c:v>
                </c:pt>
                <c:pt idx="389">
                  <c:v>145</c:v>
                </c:pt>
                <c:pt idx="390">
                  <c:v>162</c:v>
                </c:pt>
                <c:pt idx="391">
                  <c:v>746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26FC-4B51-AC35-D19336A296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38266127"/>
        <c:axId val="1238268527"/>
      </c:lineChart>
      <c:catAx>
        <c:axId val="12382661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38268527"/>
        <c:crosses val="autoZero"/>
        <c:auto val="1"/>
        <c:lblAlgn val="ctr"/>
        <c:lblOffset val="100"/>
        <c:noMultiLvlLbl val="0"/>
      </c:catAx>
      <c:valAx>
        <c:axId val="1238268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2382661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[2. Query 1 base 01.xlsx]base_Pharmacist_01!Сводная таблица6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dirty="0">
                <a:solidFill>
                  <a:schemeClr val="tx1"/>
                </a:solidFill>
              </a:rPr>
              <a:t>О</a:t>
            </a:r>
            <a:endParaRPr lang="en-US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ru-RU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base_Pharmacist_01!$AI$28:$AI$29</c:f>
              <c:strCache>
                <c:ptCount val="1"/>
                <c:pt idx="0">
                  <c:v>OMOBUS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dLbls>
            <c:dLbl>
              <c:idx val="1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95C-432C-B7EF-30375EF0ECAC}"/>
                </c:ext>
              </c:extLst>
            </c:dLbl>
            <c:dLbl>
              <c:idx val="7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95C-432C-B7EF-30375EF0ECAC}"/>
                </c:ext>
              </c:extLst>
            </c:dLbl>
            <c:dLbl>
              <c:idx val="25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95C-432C-B7EF-30375EF0ECAC}"/>
                </c:ext>
              </c:extLst>
            </c:dLbl>
            <c:dLbl>
              <c:idx val="148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95C-432C-B7EF-30375EF0ECAC}"/>
                </c:ext>
              </c:extLst>
            </c:dLbl>
            <c:dLbl>
              <c:idx val="203"/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95C-432C-B7EF-30375EF0ECA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base_Pharmacist_01!$AH$30:$AH$314</c:f>
              <c:strCache>
                <c:ptCount val="284"/>
                <c:pt idx="0">
                  <c:v>12.01.2022</c:v>
                </c:pt>
                <c:pt idx="1">
                  <c:v>20.05.2022</c:v>
                </c:pt>
                <c:pt idx="2">
                  <c:v>25.05.2022</c:v>
                </c:pt>
                <c:pt idx="3">
                  <c:v>08.07.2022</c:v>
                </c:pt>
                <c:pt idx="4">
                  <c:v>12.07.2022</c:v>
                </c:pt>
                <c:pt idx="5">
                  <c:v>05.08.2022</c:v>
                </c:pt>
                <c:pt idx="6">
                  <c:v>12.08.2022</c:v>
                </c:pt>
                <c:pt idx="7">
                  <c:v>17.08.2022</c:v>
                </c:pt>
                <c:pt idx="8">
                  <c:v>22.08.2022</c:v>
                </c:pt>
                <c:pt idx="9">
                  <c:v>23.08.2022</c:v>
                </c:pt>
                <c:pt idx="10">
                  <c:v>24.08.2022</c:v>
                </c:pt>
                <c:pt idx="11">
                  <c:v>25.08.2022</c:v>
                </c:pt>
                <c:pt idx="12">
                  <c:v>26.08.2022</c:v>
                </c:pt>
                <c:pt idx="13">
                  <c:v>05.09.2022</c:v>
                </c:pt>
                <c:pt idx="14">
                  <c:v>13.09.2022</c:v>
                </c:pt>
                <c:pt idx="15">
                  <c:v>21.09.2022</c:v>
                </c:pt>
                <c:pt idx="16">
                  <c:v>23.09.2022</c:v>
                </c:pt>
                <c:pt idx="17">
                  <c:v>27.09.2022</c:v>
                </c:pt>
                <c:pt idx="18">
                  <c:v>29.09.2022</c:v>
                </c:pt>
                <c:pt idx="19">
                  <c:v>06.10.2022</c:v>
                </c:pt>
                <c:pt idx="20">
                  <c:v>11.10.2022</c:v>
                </c:pt>
                <c:pt idx="21">
                  <c:v>28.10.2022</c:v>
                </c:pt>
                <c:pt idx="22">
                  <c:v>09.11.2022</c:v>
                </c:pt>
                <c:pt idx="23">
                  <c:v>26.11.2022</c:v>
                </c:pt>
                <c:pt idx="24">
                  <c:v>28.11.2022</c:v>
                </c:pt>
                <c:pt idx="25">
                  <c:v>16.01.2023</c:v>
                </c:pt>
                <c:pt idx="26">
                  <c:v>07.02.2023</c:v>
                </c:pt>
                <c:pt idx="27">
                  <c:v>06.03.2023</c:v>
                </c:pt>
                <c:pt idx="28">
                  <c:v>07.03.2023</c:v>
                </c:pt>
                <c:pt idx="29">
                  <c:v>20.04.2023</c:v>
                </c:pt>
                <c:pt idx="30">
                  <c:v>21.04.2023</c:v>
                </c:pt>
                <c:pt idx="31">
                  <c:v>22.04.2023</c:v>
                </c:pt>
                <c:pt idx="32">
                  <c:v>23.04.2023</c:v>
                </c:pt>
                <c:pt idx="33">
                  <c:v>27.04.2023</c:v>
                </c:pt>
                <c:pt idx="34">
                  <c:v>13.05.2023</c:v>
                </c:pt>
                <c:pt idx="35">
                  <c:v>16.05.2023</c:v>
                </c:pt>
                <c:pt idx="36">
                  <c:v>23.05.2023</c:v>
                </c:pt>
                <c:pt idx="37">
                  <c:v>24.05.2023</c:v>
                </c:pt>
                <c:pt idx="38">
                  <c:v>08.07.2023</c:v>
                </c:pt>
                <c:pt idx="39">
                  <c:v>06.10.2023</c:v>
                </c:pt>
                <c:pt idx="40">
                  <c:v>11.10.2023</c:v>
                </c:pt>
                <c:pt idx="41">
                  <c:v>13.10.2023</c:v>
                </c:pt>
                <c:pt idx="42">
                  <c:v>14.10.2023</c:v>
                </c:pt>
                <c:pt idx="43">
                  <c:v>17.10.2023</c:v>
                </c:pt>
                <c:pt idx="44">
                  <c:v>18.10.2023</c:v>
                </c:pt>
                <c:pt idx="45">
                  <c:v>19.10.2023</c:v>
                </c:pt>
                <c:pt idx="46">
                  <c:v>21.10.2023</c:v>
                </c:pt>
                <c:pt idx="47">
                  <c:v>24.10.2023</c:v>
                </c:pt>
                <c:pt idx="48">
                  <c:v>25.10.2023</c:v>
                </c:pt>
                <c:pt idx="49">
                  <c:v>26.10.2023</c:v>
                </c:pt>
                <c:pt idx="50">
                  <c:v>27.10.2023</c:v>
                </c:pt>
                <c:pt idx="51">
                  <c:v>28.10.2023</c:v>
                </c:pt>
                <c:pt idx="52">
                  <c:v>31.10.2023</c:v>
                </c:pt>
                <c:pt idx="53">
                  <c:v>01.11.2023</c:v>
                </c:pt>
                <c:pt idx="54">
                  <c:v>02.11.2023</c:v>
                </c:pt>
                <c:pt idx="55">
                  <c:v>03.11.2023</c:v>
                </c:pt>
                <c:pt idx="56">
                  <c:v>04.11.2023</c:v>
                </c:pt>
                <c:pt idx="57">
                  <c:v>09.11.2023</c:v>
                </c:pt>
                <c:pt idx="58">
                  <c:v>10.11.2023</c:v>
                </c:pt>
                <c:pt idx="59">
                  <c:v>11.11.2023</c:v>
                </c:pt>
                <c:pt idx="60">
                  <c:v>13.11.2023</c:v>
                </c:pt>
                <c:pt idx="61">
                  <c:v>14.11.2023</c:v>
                </c:pt>
                <c:pt idx="62">
                  <c:v>15.11.2023</c:v>
                </c:pt>
                <c:pt idx="63">
                  <c:v>16.11.2023</c:v>
                </c:pt>
                <c:pt idx="64">
                  <c:v>17.11.2023</c:v>
                </c:pt>
                <c:pt idx="65">
                  <c:v>19.11.2023</c:v>
                </c:pt>
                <c:pt idx="66">
                  <c:v>20.11.2023</c:v>
                </c:pt>
                <c:pt idx="67">
                  <c:v>21.11.2023</c:v>
                </c:pt>
                <c:pt idx="68">
                  <c:v>22.11.2023</c:v>
                </c:pt>
                <c:pt idx="69">
                  <c:v>23.11.2023</c:v>
                </c:pt>
                <c:pt idx="70">
                  <c:v>25.11.2023</c:v>
                </c:pt>
                <c:pt idx="71">
                  <c:v>27.11.2023</c:v>
                </c:pt>
                <c:pt idx="72">
                  <c:v>28.11.2023</c:v>
                </c:pt>
                <c:pt idx="73">
                  <c:v>29.11.2023</c:v>
                </c:pt>
                <c:pt idx="74">
                  <c:v>30.11.2023</c:v>
                </c:pt>
                <c:pt idx="75">
                  <c:v>01.12.2023</c:v>
                </c:pt>
                <c:pt idx="76">
                  <c:v>02.12.2023</c:v>
                </c:pt>
                <c:pt idx="77">
                  <c:v>04.12.2023</c:v>
                </c:pt>
                <c:pt idx="78">
                  <c:v>05.12.2023</c:v>
                </c:pt>
                <c:pt idx="79">
                  <c:v>06.12.2023</c:v>
                </c:pt>
                <c:pt idx="80">
                  <c:v>07.12.2023</c:v>
                </c:pt>
                <c:pt idx="81">
                  <c:v>08.12.2023</c:v>
                </c:pt>
                <c:pt idx="82">
                  <c:v>09.12.2023</c:v>
                </c:pt>
                <c:pt idx="83">
                  <c:v>12.12.2023</c:v>
                </c:pt>
                <c:pt idx="84">
                  <c:v>13.12.2023</c:v>
                </c:pt>
                <c:pt idx="85">
                  <c:v>14.12.2023</c:v>
                </c:pt>
                <c:pt idx="86">
                  <c:v>15.12.2023</c:v>
                </c:pt>
                <c:pt idx="87">
                  <c:v>17.12.2023</c:v>
                </c:pt>
                <c:pt idx="88">
                  <c:v>18.12.2023</c:v>
                </c:pt>
                <c:pt idx="89">
                  <c:v>19.12.2023</c:v>
                </c:pt>
                <c:pt idx="90">
                  <c:v>20.12.2023</c:v>
                </c:pt>
                <c:pt idx="91">
                  <c:v>21.12.2023</c:v>
                </c:pt>
                <c:pt idx="92">
                  <c:v>22.12.2023</c:v>
                </c:pt>
                <c:pt idx="93">
                  <c:v>23.12.2023</c:v>
                </c:pt>
                <c:pt idx="94">
                  <c:v>24.12.2023</c:v>
                </c:pt>
                <c:pt idx="95">
                  <c:v>25.12.2023</c:v>
                </c:pt>
                <c:pt idx="96">
                  <c:v>26.12.2023</c:v>
                </c:pt>
                <c:pt idx="97">
                  <c:v>27.12.2023</c:v>
                </c:pt>
                <c:pt idx="98">
                  <c:v>28.12.2023</c:v>
                </c:pt>
                <c:pt idx="99">
                  <c:v>29.12.2023</c:v>
                </c:pt>
                <c:pt idx="100">
                  <c:v>30.12.2023</c:v>
                </c:pt>
                <c:pt idx="101">
                  <c:v>09.01.2024</c:v>
                </c:pt>
                <c:pt idx="102">
                  <c:v>10.01.2024</c:v>
                </c:pt>
                <c:pt idx="103">
                  <c:v>11.01.2024</c:v>
                </c:pt>
                <c:pt idx="104">
                  <c:v>12.01.2024</c:v>
                </c:pt>
                <c:pt idx="105">
                  <c:v>14.01.2024</c:v>
                </c:pt>
                <c:pt idx="106">
                  <c:v>16.01.2024</c:v>
                </c:pt>
                <c:pt idx="107">
                  <c:v>17.01.2024</c:v>
                </c:pt>
                <c:pt idx="108">
                  <c:v>18.01.2024</c:v>
                </c:pt>
                <c:pt idx="109">
                  <c:v>21.01.2024</c:v>
                </c:pt>
                <c:pt idx="110">
                  <c:v>22.01.2024</c:v>
                </c:pt>
                <c:pt idx="111">
                  <c:v>23.01.2024</c:v>
                </c:pt>
                <c:pt idx="112">
                  <c:v>24.01.2024</c:v>
                </c:pt>
                <c:pt idx="113">
                  <c:v>25.01.2024</c:v>
                </c:pt>
                <c:pt idx="114">
                  <c:v>27.01.2024</c:v>
                </c:pt>
                <c:pt idx="115">
                  <c:v>29.01.2024</c:v>
                </c:pt>
                <c:pt idx="116">
                  <c:v>30.01.2024</c:v>
                </c:pt>
                <c:pt idx="117">
                  <c:v>31.01.2024</c:v>
                </c:pt>
                <c:pt idx="118">
                  <c:v>02.02.2024</c:v>
                </c:pt>
                <c:pt idx="119">
                  <c:v>03.02.2024</c:v>
                </c:pt>
                <c:pt idx="120">
                  <c:v>05.02.2024</c:v>
                </c:pt>
                <c:pt idx="121">
                  <c:v>07.02.2024</c:v>
                </c:pt>
                <c:pt idx="122">
                  <c:v>08.02.2024</c:v>
                </c:pt>
                <c:pt idx="123">
                  <c:v>10.02.2024</c:v>
                </c:pt>
                <c:pt idx="124">
                  <c:v>11.02.2024</c:v>
                </c:pt>
                <c:pt idx="125">
                  <c:v>20.02.2024</c:v>
                </c:pt>
                <c:pt idx="126">
                  <c:v>21.02.2024</c:v>
                </c:pt>
                <c:pt idx="127">
                  <c:v>25.02.2024</c:v>
                </c:pt>
                <c:pt idx="128">
                  <c:v>28.02.2024</c:v>
                </c:pt>
                <c:pt idx="129">
                  <c:v>29.02.2024</c:v>
                </c:pt>
                <c:pt idx="130">
                  <c:v>01.03.2024</c:v>
                </c:pt>
                <c:pt idx="131">
                  <c:v>03.03.2024</c:v>
                </c:pt>
                <c:pt idx="132">
                  <c:v>05.03.2024</c:v>
                </c:pt>
                <c:pt idx="133">
                  <c:v>06.03.2024</c:v>
                </c:pt>
                <c:pt idx="134">
                  <c:v>07.03.2024</c:v>
                </c:pt>
                <c:pt idx="135">
                  <c:v>08.03.2024</c:v>
                </c:pt>
                <c:pt idx="136">
                  <c:v>13.03.2024</c:v>
                </c:pt>
                <c:pt idx="137">
                  <c:v>15.03.2024</c:v>
                </c:pt>
                <c:pt idx="138">
                  <c:v>17.03.2024</c:v>
                </c:pt>
                <c:pt idx="139">
                  <c:v>18.03.2024</c:v>
                </c:pt>
                <c:pt idx="140">
                  <c:v>20.03.2024</c:v>
                </c:pt>
                <c:pt idx="141">
                  <c:v>24.03.2024</c:v>
                </c:pt>
                <c:pt idx="142">
                  <c:v>25.03.2024</c:v>
                </c:pt>
                <c:pt idx="143">
                  <c:v>26.03.2024</c:v>
                </c:pt>
                <c:pt idx="144">
                  <c:v>27.03.2024</c:v>
                </c:pt>
                <c:pt idx="145">
                  <c:v>28.03.2024</c:v>
                </c:pt>
                <c:pt idx="146">
                  <c:v>29.03.2024</c:v>
                </c:pt>
                <c:pt idx="147">
                  <c:v>30.03.2024</c:v>
                </c:pt>
                <c:pt idx="148">
                  <c:v>31.03.2024</c:v>
                </c:pt>
                <c:pt idx="149">
                  <c:v>01.04.2024</c:v>
                </c:pt>
                <c:pt idx="150">
                  <c:v>02.04.2024</c:v>
                </c:pt>
                <c:pt idx="151">
                  <c:v>03.04.2024</c:v>
                </c:pt>
                <c:pt idx="152">
                  <c:v>04.04.2024</c:v>
                </c:pt>
                <c:pt idx="153">
                  <c:v>09.04.2024</c:v>
                </c:pt>
                <c:pt idx="154">
                  <c:v>10.04.2024</c:v>
                </c:pt>
                <c:pt idx="155">
                  <c:v>12.04.2024</c:v>
                </c:pt>
                <c:pt idx="156">
                  <c:v>13.04.2024</c:v>
                </c:pt>
                <c:pt idx="157">
                  <c:v>22.04.2024</c:v>
                </c:pt>
                <c:pt idx="158">
                  <c:v>24.04.2024</c:v>
                </c:pt>
                <c:pt idx="159">
                  <c:v>26.04.2024</c:v>
                </c:pt>
                <c:pt idx="160">
                  <c:v>29.04.2024</c:v>
                </c:pt>
                <c:pt idx="161">
                  <c:v>04.05.2024</c:v>
                </c:pt>
                <c:pt idx="162">
                  <c:v>07.05.2024</c:v>
                </c:pt>
                <c:pt idx="163">
                  <c:v>09.05.2024</c:v>
                </c:pt>
                <c:pt idx="164">
                  <c:v>13.05.2024</c:v>
                </c:pt>
                <c:pt idx="165">
                  <c:v>16.05.2024</c:v>
                </c:pt>
                <c:pt idx="166">
                  <c:v>18.05.2024</c:v>
                </c:pt>
                <c:pt idx="167">
                  <c:v>20.05.2024</c:v>
                </c:pt>
                <c:pt idx="168">
                  <c:v>25.05.2024</c:v>
                </c:pt>
                <c:pt idx="169">
                  <c:v>26.05.2024</c:v>
                </c:pt>
                <c:pt idx="170">
                  <c:v>28.05.2024</c:v>
                </c:pt>
                <c:pt idx="171">
                  <c:v>31.05.2024</c:v>
                </c:pt>
                <c:pt idx="172">
                  <c:v>05.06.2024</c:v>
                </c:pt>
                <c:pt idx="173">
                  <c:v>07.06.2024</c:v>
                </c:pt>
                <c:pt idx="174">
                  <c:v>08.06.2024</c:v>
                </c:pt>
                <c:pt idx="175">
                  <c:v>10.06.2024</c:v>
                </c:pt>
                <c:pt idx="176">
                  <c:v>14.06.2024</c:v>
                </c:pt>
                <c:pt idx="177">
                  <c:v>16.06.2024</c:v>
                </c:pt>
                <c:pt idx="178">
                  <c:v>18.06.2024</c:v>
                </c:pt>
                <c:pt idx="179">
                  <c:v>19.06.2024</c:v>
                </c:pt>
                <c:pt idx="180">
                  <c:v>20.06.2024</c:v>
                </c:pt>
                <c:pt idx="181">
                  <c:v>22.06.2024</c:v>
                </c:pt>
                <c:pt idx="182">
                  <c:v>23.06.2024</c:v>
                </c:pt>
                <c:pt idx="183">
                  <c:v>25.06.2024</c:v>
                </c:pt>
                <c:pt idx="184">
                  <c:v>29.06.2024</c:v>
                </c:pt>
                <c:pt idx="185">
                  <c:v>02.07.2024</c:v>
                </c:pt>
                <c:pt idx="186">
                  <c:v>03.07.2024</c:v>
                </c:pt>
                <c:pt idx="187">
                  <c:v>11.07.2024</c:v>
                </c:pt>
                <c:pt idx="188">
                  <c:v>14.07.2024</c:v>
                </c:pt>
                <c:pt idx="189">
                  <c:v>17.07.2024</c:v>
                </c:pt>
                <c:pt idx="190">
                  <c:v>18.07.2024</c:v>
                </c:pt>
                <c:pt idx="191">
                  <c:v>19.07.2024</c:v>
                </c:pt>
                <c:pt idx="192">
                  <c:v>22.07.2024</c:v>
                </c:pt>
                <c:pt idx="193">
                  <c:v>25.07.2024</c:v>
                </c:pt>
                <c:pt idx="194">
                  <c:v>04.08.2024</c:v>
                </c:pt>
                <c:pt idx="195">
                  <c:v>08.08.2024</c:v>
                </c:pt>
                <c:pt idx="196">
                  <c:v>14.08.2024</c:v>
                </c:pt>
                <c:pt idx="197">
                  <c:v>15.08.2024</c:v>
                </c:pt>
                <c:pt idx="198">
                  <c:v>20.08.2024</c:v>
                </c:pt>
                <c:pt idx="199">
                  <c:v>30.08.2024</c:v>
                </c:pt>
                <c:pt idx="200">
                  <c:v>02.09.2024</c:v>
                </c:pt>
                <c:pt idx="201">
                  <c:v>03.09.2024</c:v>
                </c:pt>
                <c:pt idx="202">
                  <c:v>04.09.2024</c:v>
                </c:pt>
                <c:pt idx="203">
                  <c:v>05.09.2024</c:v>
                </c:pt>
                <c:pt idx="204">
                  <c:v>06.09.2024</c:v>
                </c:pt>
                <c:pt idx="205">
                  <c:v>08.09.2024</c:v>
                </c:pt>
                <c:pt idx="206">
                  <c:v>09.09.2024</c:v>
                </c:pt>
                <c:pt idx="207">
                  <c:v>10.09.2024</c:v>
                </c:pt>
                <c:pt idx="208">
                  <c:v>11.09.2024</c:v>
                </c:pt>
                <c:pt idx="209">
                  <c:v>12.09.2024</c:v>
                </c:pt>
                <c:pt idx="210">
                  <c:v>13.09.2024</c:v>
                </c:pt>
                <c:pt idx="211">
                  <c:v>16.09.2024</c:v>
                </c:pt>
                <c:pt idx="212">
                  <c:v>17.09.2024</c:v>
                </c:pt>
                <c:pt idx="213">
                  <c:v>18.09.2024</c:v>
                </c:pt>
                <c:pt idx="214">
                  <c:v>19.09.2024</c:v>
                </c:pt>
                <c:pt idx="215">
                  <c:v>20.09.2024</c:v>
                </c:pt>
                <c:pt idx="216">
                  <c:v>22.09.2024</c:v>
                </c:pt>
                <c:pt idx="217">
                  <c:v>23.09.2024</c:v>
                </c:pt>
                <c:pt idx="218">
                  <c:v>24.09.2024</c:v>
                </c:pt>
                <c:pt idx="219">
                  <c:v>25.09.2024</c:v>
                </c:pt>
                <c:pt idx="220">
                  <c:v>26.09.2024</c:v>
                </c:pt>
                <c:pt idx="221">
                  <c:v>27.09.2024</c:v>
                </c:pt>
                <c:pt idx="222">
                  <c:v>30.09.2024</c:v>
                </c:pt>
                <c:pt idx="223">
                  <c:v>01.10.2024</c:v>
                </c:pt>
                <c:pt idx="224">
                  <c:v>02.10.2024</c:v>
                </c:pt>
                <c:pt idx="225">
                  <c:v>03.10.2024</c:v>
                </c:pt>
                <c:pt idx="226">
                  <c:v>04.10.2024</c:v>
                </c:pt>
                <c:pt idx="227">
                  <c:v>06.10.2024</c:v>
                </c:pt>
                <c:pt idx="228">
                  <c:v>07.10.2024</c:v>
                </c:pt>
                <c:pt idx="229">
                  <c:v>08.10.2024</c:v>
                </c:pt>
                <c:pt idx="230">
                  <c:v>09.10.2024</c:v>
                </c:pt>
                <c:pt idx="231">
                  <c:v>10.10.2024</c:v>
                </c:pt>
                <c:pt idx="232">
                  <c:v>13.10.2024</c:v>
                </c:pt>
                <c:pt idx="233">
                  <c:v>14.10.2024</c:v>
                </c:pt>
                <c:pt idx="234">
                  <c:v>15.10.2024</c:v>
                </c:pt>
                <c:pt idx="235">
                  <c:v>18.10.2024</c:v>
                </c:pt>
                <c:pt idx="236">
                  <c:v>21.10.2024</c:v>
                </c:pt>
                <c:pt idx="237">
                  <c:v>22.10.2024</c:v>
                </c:pt>
                <c:pt idx="238">
                  <c:v>23.10.2024</c:v>
                </c:pt>
                <c:pt idx="239">
                  <c:v>24.10.2024</c:v>
                </c:pt>
                <c:pt idx="240">
                  <c:v>25.10.2024</c:v>
                </c:pt>
                <c:pt idx="241">
                  <c:v>29.10.2024</c:v>
                </c:pt>
                <c:pt idx="242">
                  <c:v>30.10.2024</c:v>
                </c:pt>
                <c:pt idx="243">
                  <c:v>01.11.2024</c:v>
                </c:pt>
                <c:pt idx="244">
                  <c:v>02.11.2024</c:v>
                </c:pt>
                <c:pt idx="245">
                  <c:v>05.11.2024</c:v>
                </c:pt>
                <c:pt idx="246">
                  <c:v>08.11.2024</c:v>
                </c:pt>
                <c:pt idx="247">
                  <c:v>12.11.2024</c:v>
                </c:pt>
                <c:pt idx="248">
                  <c:v>13.11.2024</c:v>
                </c:pt>
                <c:pt idx="249">
                  <c:v>14.11.2024</c:v>
                </c:pt>
                <c:pt idx="250">
                  <c:v>15.11.2024</c:v>
                </c:pt>
                <c:pt idx="251">
                  <c:v>18.11.2024</c:v>
                </c:pt>
                <c:pt idx="252">
                  <c:v>19.11.2024</c:v>
                </c:pt>
                <c:pt idx="253">
                  <c:v>20.11.2024</c:v>
                </c:pt>
                <c:pt idx="254">
                  <c:v>21.11.2024</c:v>
                </c:pt>
                <c:pt idx="255">
                  <c:v>22.11.2024</c:v>
                </c:pt>
                <c:pt idx="256">
                  <c:v>25.11.2024</c:v>
                </c:pt>
                <c:pt idx="257">
                  <c:v>27.11.2024</c:v>
                </c:pt>
                <c:pt idx="258">
                  <c:v>29.11.2024</c:v>
                </c:pt>
                <c:pt idx="259">
                  <c:v>04.12.2024</c:v>
                </c:pt>
                <c:pt idx="260">
                  <c:v>05.12.2024</c:v>
                </c:pt>
                <c:pt idx="261">
                  <c:v>06.12.2024</c:v>
                </c:pt>
                <c:pt idx="262">
                  <c:v>10.12.2024</c:v>
                </c:pt>
                <c:pt idx="263">
                  <c:v>12.12.2024</c:v>
                </c:pt>
                <c:pt idx="264">
                  <c:v>13.12.2024</c:v>
                </c:pt>
                <c:pt idx="265">
                  <c:v>16.12.2024</c:v>
                </c:pt>
                <c:pt idx="266">
                  <c:v>17.12.2024</c:v>
                </c:pt>
                <c:pt idx="267">
                  <c:v>19.12.2024</c:v>
                </c:pt>
                <c:pt idx="268">
                  <c:v>22.12.2024</c:v>
                </c:pt>
                <c:pt idx="269">
                  <c:v>24.12.2024</c:v>
                </c:pt>
                <c:pt idx="270">
                  <c:v>08.01.2025</c:v>
                </c:pt>
                <c:pt idx="271">
                  <c:v>09.01.2025</c:v>
                </c:pt>
                <c:pt idx="272">
                  <c:v>13.01.2025</c:v>
                </c:pt>
                <c:pt idx="273">
                  <c:v>14.01.2025</c:v>
                </c:pt>
                <c:pt idx="274">
                  <c:v>15.01.2025</c:v>
                </c:pt>
                <c:pt idx="275">
                  <c:v>16.01.2025</c:v>
                </c:pt>
                <c:pt idx="276">
                  <c:v>20.01.2025</c:v>
                </c:pt>
                <c:pt idx="277">
                  <c:v>23.01.2025</c:v>
                </c:pt>
                <c:pt idx="278">
                  <c:v>24.01.2025</c:v>
                </c:pt>
                <c:pt idx="279">
                  <c:v>27.01.2025</c:v>
                </c:pt>
                <c:pt idx="280">
                  <c:v>28.01.2025</c:v>
                </c:pt>
                <c:pt idx="281">
                  <c:v>29.01.2025</c:v>
                </c:pt>
                <c:pt idx="282">
                  <c:v>31.01.2025</c:v>
                </c:pt>
                <c:pt idx="283">
                  <c:v>03.02.2025</c:v>
                </c:pt>
              </c:strCache>
            </c:strRef>
          </c:cat>
          <c:val>
            <c:numRef>
              <c:f>base_Pharmacist_01!$AI$30:$AI$314</c:f>
              <c:numCache>
                <c:formatCode>#,##0</c:formatCode>
                <c:ptCount val="284"/>
                <c:pt idx="0">
                  <c:v>1</c:v>
                </c:pt>
                <c:pt idx="1">
                  <c:v>2739</c:v>
                </c:pt>
                <c:pt idx="2">
                  <c:v>1673</c:v>
                </c:pt>
                <c:pt idx="3">
                  <c:v>1</c:v>
                </c:pt>
                <c:pt idx="4">
                  <c:v>4</c:v>
                </c:pt>
                <c:pt idx="5">
                  <c:v>1</c:v>
                </c:pt>
                <c:pt idx="6">
                  <c:v>1</c:v>
                </c:pt>
                <c:pt idx="7">
                  <c:v>1787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2286</c:v>
                </c:pt>
                <c:pt idx="26">
                  <c:v>2</c:v>
                </c:pt>
                <c:pt idx="27">
                  <c:v>1</c:v>
                </c:pt>
                <c:pt idx="28">
                  <c:v>1</c:v>
                </c:pt>
                <c:pt idx="29">
                  <c:v>10</c:v>
                </c:pt>
                <c:pt idx="30">
                  <c:v>1</c:v>
                </c:pt>
                <c:pt idx="31">
                  <c:v>92</c:v>
                </c:pt>
                <c:pt idx="32">
                  <c:v>7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3</c:v>
                </c:pt>
                <c:pt idx="38">
                  <c:v>1</c:v>
                </c:pt>
                <c:pt idx="39">
                  <c:v>1</c:v>
                </c:pt>
                <c:pt idx="40">
                  <c:v>2</c:v>
                </c:pt>
                <c:pt idx="41">
                  <c:v>4</c:v>
                </c:pt>
                <c:pt idx="42">
                  <c:v>1</c:v>
                </c:pt>
                <c:pt idx="43">
                  <c:v>3</c:v>
                </c:pt>
                <c:pt idx="44">
                  <c:v>2</c:v>
                </c:pt>
                <c:pt idx="45">
                  <c:v>1</c:v>
                </c:pt>
                <c:pt idx="46">
                  <c:v>3</c:v>
                </c:pt>
                <c:pt idx="47">
                  <c:v>1</c:v>
                </c:pt>
                <c:pt idx="48">
                  <c:v>2</c:v>
                </c:pt>
                <c:pt idx="49">
                  <c:v>1</c:v>
                </c:pt>
                <c:pt idx="50">
                  <c:v>2</c:v>
                </c:pt>
                <c:pt idx="51">
                  <c:v>3</c:v>
                </c:pt>
                <c:pt idx="52">
                  <c:v>2</c:v>
                </c:pt>
                <c:pt idx="53">
                  <c:v>3</c:v>
                </c:pt>
                <c:pt idx="54">
                  <c:v>1</c:v>
                </c:pt>
                <c:pt idx="55">
                  <c:v>3</c:v>
                </c:pt>
                <c:pt idx="56">
                  <c:v>3</c:v>
                </c:pt>
                <c:pt idx="57">
                  <c:v>21</c:v>
                </c:pt>
                <c:pt idx="58">
                  <c:v>2</c:v>
                </c:pt>
                <c:pt idx="59">
                  <c:v>11</c:v>
                </c:pt>
                <c:pt idx="60">
                  <c:v>2</c:v>
                </c:pt>
                <c:pt idx="61">
                  <c:v>7</c:v>
                </c:pt>
                <c:pt idx="62">
                  <c:v>20</c:v>
                </c:pt>
                <c:pt idx="63">
                  <c:v>12</c:v>
                </c:pt>
                <c:pt idx="64">
                  <c:v>22</c:v>
                </c:pt>
                <c:pt idx="65">
                  <c:v>1</c:v>
                </c:pt>
                <c:pt idx="66">
                  <c:v>14</c:v>
                </c:pt>
                <c:pt idx="67">
                  <c:v>4</c:v>
                </c:pt>
                <c:pt idx="68">
                  <c:v>14</c:v>
                </c:pt>
                <c:pt idx="69">
                  <c:v>18</c:v>
                </c:pt>
                <c:pt idx="70">
                  <c:v>20</c:v>
                </c:pt>
                <c:pt idx="71">
                  <c:v>2</c:v>
                </c:pt>
                <c:pt idx="72">
                  <c:v>10</c:v>
                </c:pt>
                <c:pt idx="73">
                  <c:v>21</c:v>
                </c:pt>
                <c:pt idx="74">
                  <c:v>11</c:v>
                </c:pt>
                <c:pt idx="75">
                  <c:v>23</c:v>
                </c:pt>
                <c:pt idx="76">
                  <c:v>16</c:v>
                </c:pt>
                <c:pt idx="77">
                  <c:v>11</c:v>
                </c:pt>
                <c:pt idx="78">
                  <c:v>13</c:v>
                </c:pt>
                <c:pt idx="79">
                  <c:v>8</c:v>
                </c:pt>
                <c:pt idx="80">
                  <c:v>17</c:v>
                </c:pt>
                <c:pt idx="81">
                  <c:v>27</c:v>
                </c:pt>
                <c:pt idx="82">
                  <c:v>8</c:v>
                </c:pt>
                <c:pt idx="83">
                  <c:v>14</c:v>
                </c:pt>
                <c:pt idx="84">
                  <c:v>12</c:v>
                </c:pt>
                <c:pt idx="85">
                  <c:v>21</c:v>
                </c:pt>
                <c:pt idx="86">
                  <c:v>11</c:v>
                </c:pt>
                <c:pt idx="87">
                  <c:v>1</c:v>
                </c:pt>
                <c:pt idx="88">
                  <c:v>18</c:v>
                </c:pt>
                <c:pt idx="89">
                  <c:v>4</c:v>
                </c:pt>
                <c:pt idx="90">
                  <c:v>12</c:v>
                </c:pt>
                <c:pt idx="91">
                  <c:v>10</c:v>
                </c:pt>
                <c:pt idx="92">
                  <c:v>16</c:v>
                </c:pt>
                <c:pt idx="93">
                  <c:v>2</c:v>
                </c:pt>
                <c:pt idx="94">
                  <c:v>7</c:v>
                </c:pt>
                <c:pt idx="95">
                  <c:v>2</c:v>
                </c:pt>
                <c:pt idx="96">
                  <c:v>5</c:v>
                </c:pt>
                <c:pt idx="97">
                  <c:v>8</c:v>
                </c:pt>
                <c:pt idx="98">
                  <c:v>2</c:v>
                </c:pt>
                <c:pt idx="99">
                  <c:v>2</c:v>
                </c:pt>
                <c:pt idx="100">
                  <c:v>2</c:v>
                </c:pt>
                <c:pt idx="101">
                  <c:v>1</c:v>
                </c:pt>
                <c:pt idx="102">
                  <c:v>8</c:v>
                </c:pt>
                <c:pt idx="103">
                  <c:v>8</c:v>
                </c:pt>
                <c:pt idx="104">
                  <c:v>5</c:v>
                </c:pt>
                <c:pt idx="105">
                  <c:v>2</c:v>
                </c:pt>
                <c:pt idx="106">
                  <c:v>8</c:v>
                </c:pt>
                <c:pt idx="107">
                  <c:v>13</c:v>
                </c:pt>
                <c:pt idx="108">
                  <c:v>5</c:v>
                </c:pt>
                <c:pt idx="109">
                  <c:v>6</c:v>
                </c:pt>
                <c:pt idx="110">
                  <c:v>4</c:v>
                </c:pt>
                <c:pt idx="111">
                  <c:v>12</c:v>
                </c:pt>
                <c:pt idx="112">
                  <c:v>8</c:v>
                </c:pt>
                <c:pt idx="113">
                  <c:v>3</c:v>
                </c:pt>
                <c:pt idx="114">
                  <c:v>14</c:v>
                </c:pt>
                <c:pt idx="115">
                  <c:v>2</c:v>
                </c:pt>
                <c:pt idx="116">
                  <c:v>7</c:v>
                </c:pt>
                <c:pt idx="117">
                  <c:v>8</c:v>
                </c:pt>
                <c:pt idx="118">
                  <c:v>7</c:v>
                </c:pt>
                <c:pt idx="119">
                  <c:v>8</c:v>
                </c:pt>
                <c:pt idx="120">
                  <c:v>1</c:v>
                </c:pt>
                <c:pt idx="121">
                  <c:v>4</c:v>
                </c:pt>
                <c:pt idx="122">
                  <c:v>15</c:v>
                </c:pt>
                <c:pt idx="123">
                  <c:v>4</c:v>
                </c:pt>
                <c:pt idx="124">
                  <c:v>7</c:v>
                </c:pt>
                <c:pt idx="125">
                  <c:v>6</c:v>
                </c:pt>
                <c:pt idx="126">
                  <c:v>9</c:v>
                </c:pt>
                <c:pt idx="127">
                  <c:v>8</c:v>
                </c:pt>
                <c:pt idx="128">
                  <c:v>8</c:v>
                </c:pt>
                <c:pt idx="129">
                  <c:v>4</c:v>
                </c:pt>
                <c:pt idx="130">
                  <c:v>16</c:v>
                </c:pt>
                <c:pt idx="131">
                  <c:v>3</c:v>
                </c:pt>
                <c:pt idx="132">
                  <c:v>1</c:v>
                </c:pt>
                <c:pt idx="133">
                  <c:v>1</c:v>
                </c:pt>
                <c:pt idx="134">
                  <c:v>5</c:v>
                </c:pt>
                <c:pt idx="135">
                  <c:v>1</c:v>
                </c:pt>
                <c:pt idx="136">
                  <c:v>4</c:v>
                </c:pt>
                <c:pt idx="137">
                  <c:v>8</c:v>
                </c:pt>
                <c:pt idx="138">
                  <c:v>6</c:v>
                </c:pt>
                <c:pt idx="139">
                  <c:v>1</c:v>
                </c:pt>
                <c:pt idx="140">
                  <c:v>14</c:v>
                </c:pt>
                <c:pt idx="141">
                  <c:v>11</c:v>
                </c:pt>
                <c:pt idx="142">
                  <c:v>2</c:v>
                </c:pt>
                <c:pt idx="143">
                  <c:v>414</c:v>
                </c:pt>
                <c:pt idx="144">
                  <c:v>421</c:v>
                </c:pt>
                <c:pt idx="145">
                  <c:v>403</c:v>
                </c:pt>
                <c:pt idx="146">
                  <c:v>382</c:v>
                </c:pt>
                <c:pt idx="147">
                  <c:v>41</c:v>
                </c:pt>
                <c:pt idx="148">
                  <c:v>2457</c:v>
                </c:pt>
                <c:pt idx="149">
                  <c:v>301</c:v>
                </c:pt>
                <c:pt idx="150">
                  <c:v>281</c:v>
                </c:pt>
                <c:pt idx="151">
                  <c:v>452</c:v>
                </c:pt>
                <c:pt idx="152">
                  <c:v>113</c:v>
                </c:pt>
                <c:pt idx="153">
                  <c:v>2</c:v>
                </c:pt>
                <c:pt idx="154">
                  <c:v>4</c:v>
                </c:pt>
                <c:pt idx="155">
                  <c:v>6</c:v>
                </c:pt>
                <c:pt idx="156">
                  <c:v>4</c:v>
                </c:pt>
                <c:pt idx="157">
                  <c:v>9</c:v>
                </c:pt>
                <c:pt idx="158">
                  <c:v>5</c:v>
                </c:pt>
                <c:pt idx="159">
                  <c:v>6</c:v>
                </c:pt>
                <c:pt idx="160">
                  <c:v>5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8</c:v>
                </c:pt>
                <c:pt idx="165">
                  <c:v>3</c:v>
                </c:pt>
                <c:pt idx="166">
                  <c:v>7</c:v>
                </c:pt>
                <c:pt idx="167">
                  <c:v>1</c:v>
                </c:pt>
                <c:pt idx="168">
                  <c:v>5</c:v>
                </c:pt>
                <c:pt idx="169">
                  <c:v>5</c:v>
                </c:pt>
                <c:pt idx="170">
                  <c:v>3</c:v>
                </c:pt>
                <c:pt idx="171">
                  <c:v>4</c:v>
                </c:pt>
                <c:pt idx="172">
                  <c:v>5</c:v>
                </c:pt>
                <c:pt idx="173">
                  <c:v>11</c:v>
                </c:pt>
                <c:pt idx="174">
                  <c:v>1</c:v>
                </c:pt>
                <c:pt idx="175">
                  <c:v>1</c:v>
                </c:pt>
                <c:pt idx="176">
                  <c:v>2</c:v>
                </c:pt>
                <c:pt idx="177">
                  <c:v>10</c:v>
                </c:pt>
                <c:pt idx="178">
                  <c:v>3</c:v>
                </c:pt>
                <c:pt idx="179">
                  <c:v>1</c:v>
                </c:pt>
                <c:pt idx="180">
                  <c:v>11</c:v>
                </c:pt>
                <c:pt idx="181">
                  <c:v>5</c:v>
                </c:pt>
                <c:pt idx="182">
                  <c:v>7</c:v>
                </c:pt>
                <c:pt idx="183">
                  <c:v>1</c:v>
                </c:pt>
                <c:pt idx="184">
                  <c:v>6</c:v>
                </c:pt>
                <c:pt idx="185">
                  <c:v>4</c:v>
                </c:pt>
                <c:pt idx="186">
                  <c:v>2</c:v>
                </c:pt>
                <c:pt idx="187">
                  <c:v>8</c:v>
                </c:pt>
                <c:pt idx="188">
                  <c:v>26</c:v>
                </c:pt>
                <c:pt idx="189">
                  <c:v>8</c:v>
                </c:pt>
                <c:pt idx="190">
                  <c:v>7</c:v>
                </c:pt>
                <c:pt idx="191">
                  <c:v>5</c:v>
                </c:pt>
                <c:pt idx="192">
                  <c:v>5</c:v>
                </c:pt>
                <c:pt idx="193">
                  <c:v>11</c:v>
                </c:pt>
                <c:pt idx="194">
                  <c:v>7</c:v>
                </c:pt>
                <c:pt idx="195">
                  <c:v>22</c:v>
                </c:pt>
                <c:pt idx="196">
                  <c:v>7</c:v>
                </c:pt>
                <c:pt idx="197">
                  <c:v>7</c:v>
                </c:pt>
                <c:pt idx="198">
                  <c:v>15</c:v>
                </c:pt>
                <c:pt idx="199">
                  <c:v>12</c:v>
                </c:pt>
                <c:pt idx="200">
                  <c:v>10</c:v>
                </c:pt>
                <c:pt idx="201">
                  <c:v>7</c:v>
                </c:pt>
                <c:pt idx="202">
                  <c:v>7</c:v>
                </c:pt>
                <c:pt idx="203">
                  <c:v>7343</c:v>
                </c:pt>
                <c:pt idx="204">
                  <c:v>5489</c:v>
                </c:pt>
                <c:pt idx="205">
                  <c:v>17</c:v>
                </c:pt>
                <c:pt idx="206">
                  <c:v>1</c:v>
                </c:pt>
                <c:pt idx="207">
                  <c:v>4</c:v>
                </c:pt>
                <c:pt idx="208">
                  <c:v>3</c:v>
                </c:pt>
                <c:pt idx="209">
                  <c:v>5</c:v>
                </c:pt>
                <c:pt idx="210">
                  <c:v>2</c:v>
                </c:pt>
                <c:pt idx="211">
                  <c:v>8</c:v>
                </c:pt>
                <c:pt idx="212">
                  <c:v>13</c:v>
                </c:pt>
                <c:pt idx="213">
                  <c:v>7</c:v>
                </c:pt>
                <c:pt idx="214">
                  <c:v>8</c:v>
                </c:pt>
                <c:pt idx="215">
                  <c:v>5</c:v>
                </c:pt>
                <c:pt idx="216">
                  <c:v>2</c:v>
                </c:pt>
                <c:pt idx="217">
                  <c:v>11</c:v>
                </c:pt>
                <c:pt idx="218">
                  <c:v>3</c:v>
                </c:pt>
                <c:pt idx="219">
                  <c:v>4</c:v>
                </c:pt>
                <c:pt idx="220">
                  <c:v>10</c:v>
                </c:pt>
                <c:pt idx="221">
                  <c:v>9</c:v>
                </c:pt>
                <c:pt idx="222">
                  <c:v>495</c:v>
                </c:pt>
                <c:pt idx="223">
                  <c:v>10</c:v>
                </c:pt>
                <c:pt idx="224">
                  <c:v>4</c:v>
                </c:pt>
                <c:pt idx="225">
                  <c:v>7</c:v>
                </c:pt>
                <c:pt idx="226">
                  <c:v>3</c:v>
                </c:pt>
                <c:pt idx="227">
                  <c:v>1</c:v>
                </c:pt>
                <c:pt idx="228">
                  <c:v>2</c:v>
                </c:pt>
                <c:pt idx="229">
                  <c:v>3</c:v>
                </c:pt>
                <c:pt idx="230">
                  <c:v>4</c:v>
                </c:pt>
                <c:pt idx="231">
                  <c:v>11</c:v>
                </c:pt>
                <c:pt idx="232">
                  <c:v>1</c:v>
                </c:pt>
                <c:pt idx="233">
                  <c:v>2</c:v>
                </c:pt>
                <c:pt idx="234">
                  <c:v>3</c:v>
                </c:pt>
                <c:pt idx="235">
                  <c:v>8</c:v>
                </c:pt>
                <c:pt idx="236">
                  <c:v>3</c:v>
                </c:pt>
                <c:pt idx="237">
                  <c:v>3</c:v>
                </c:pt>
                <c:pt idx="238">
                  <c:v>10</c:v>
                </c:pt>
                <c:pt idx="239">
                  <c:v>1</c:v>
                </c:pt>
                <c:pt idx="240">
                  <c:v>3</c:v>
                </c:pt>
                <c:pt idx="241">
                  <c:v>2</c:v>
                </c:pt>
                <c:pt idx="242">
                  <c:v>4</c:v>
                </c:pt>
                <c:pt idx="243">
                  <c:v>3</c:v>
                </c:pt>
                <c:pt idx="244">
                  <c:v>7</c:v>
                </c:pt>
                <c:pt idx="245">
                  <c:v>2</c:v>
                </c:pt>
                <c:pt idx="246">
                  <c:v>3</c:v>
                </c:pt>
                <c:pt idx="247">
                  <c:v>1</c:v>
                </c:pt>
                <c:pt idx="248">
                  <c:v>6</c:v>
                </c:pt>
                <c:pt idx="249">
                  <c:v>1</c:v>
                </c:pt>
                <c:pt idx="250">
                  <c:v>5</c:v>
                </c:pt>
                <c:pt idx="251">
                  <c:v>4</c:v>
                </c:pt>
                <c:pt idx="252">
                  <c:v>1</c:v>
                </c:pt>
                <c:pt idx="253">
                  <c:v>4</c:v>
                </c:pt>
                <c:pt idx="254">
                  <c:v>4</c:v>
                </c:pt>
                <c:pt idx="255">
                  <c:v>4</c:v>
                </c:pt>
                <c:pt idx="256">
                  <c:v>2</c:v>
                </c:pt>
                <c:pt idx="257">
                  <c:v>1</c:v>
                </c:pt>
                <c:pt idx="258">
                  <c:v>1</c:v>
                </c:pt>
                <c:pt idx="259">
                  <c:v>2</c:v>
                </c:pt>
                <c:pt idx="260">
                  <c:v>1</c:v>
                </c:pt>
                <c:pt idx="261">
                  <c:v>5</c:v>
                </c:pt>
                <c:pt idx="262">
                  <c:v>5</c:v>
                </c:pt>
                <c:pt idx="263">
                  <c:v>5</c:v>
                </c:pt>
                <c:pt idx="264">
                  <c:v>6</c:v>
                </c:pt>
                <c:pt idx="265">
                  <c:v>1</c:v>
                </c:pt>
                <c:pt idx="266">
                  <c:v>1</c:v>
                </c:pt>
                <c:pt idx="267">
                  <c:v>5</c:v>
                </c:pt>
                <c:pt idx="268">
                  <c:v>2</c:v>
                </c:pt>
                <c:pt idx="269">
                  <c:v>1</c:v>
                </c:pt>
                <c:pt idx="270">
                  <c:v>1</c:v>
                </c:pt>
                <c:pt idx="271">
                  <c:v>7</c:v>
                </c:pt>
                <c:pt idx="272">
                  <c:v>1</c:v>
                </c:pt>
                <c:pt idx="273">
                  <c:v>3</c:v>
                </c:pt>
                <c:pt idx="274">
                  <c:v>1</c:v>
                </c:pt>
                <c:pt idx="275">
                  <c:v>2</c:v>
                </c:pt>
                <c:pt idx="276">
                  <c:v>1</c:v>
                </c:pt>
                <c:pt idx="277">
                  <c:v>7</c:v>
                </c:pt>
                <c:pt idx="278">
                  <c:v>1</c:v>
                </c:pt>
                <c:pt idx="279">
                  <c:v>1</c:v>
                </c:pt>
                <c:pt idx="280">
                  <c:v>5</c:v>
                </c:pt>
                <c:pt idx="281">
                  <c:v>3</c:v>
                </c:pt>
                <c:pt idx="282">
                  <c:v>2</c:v>
                </c:pt>
                <c:pt idx="283">
                  <c:v>26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095C-432C-B7EF-30375EF0ECA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6285599"/>
        <c:axId val="1896286079"/>
      </c:lineChart>
      <c:catAx>
        <c:axId val="1896285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6286079"/>
        <c:crosses val="autoZero"/>
        <c:auto val="1"/>
        <c:lblAlgn val="ctr"/>
        <c:lblOffset val="100"/>
        <c:noMultiLvlLbl val="0"/>
      </c:catAx>
      <c:valAx>
        <c:axId val="18962860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6285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>
                <a:solidFill>
                  <a:schemeClr val="tx1"/>
                </a:solidFill>
              </a:rPr>
              <a:t>Динамика кол-ва новых и вернувшихся посетителей</a:t>
            </a:r>
          </a:p>
        </c:rich>
      </c:tx>
      <c:overlay val="0"/>
      <c:spPr>
        <a:noFill/>
        <a:ln>
          <a:noFill/>
          <a:prstDash val="solid"/>
        </a:ln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'посещаемость нов и верн'!$B$7</c:f>
              <c:strCache>
                <c:ptCount val="1"/>
                <c:pt idx="0">
                  <c:v>Новые посетители</c:v>
                </c:pt>
              </c:strCache>
            </c:strRef>
          </c:tx>
          <c:spPr>
            <a:solidFill>
              <a:schemeClr val="tx1"/>
            </a:solidFill>
            <a:ln>
              <a:noFill/>
              <a:prstDash val="solid"/>
            </a:ln>
          </c:spPr>
          <c:invertIfNegative val="0"/>
          <c:dLbls>
            <c:spPr>
              <a:noFill/>
              <a:ln>
                <a:noFill/>
                <a:prstDash val="solid"/>
              </a:ln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trendline>
            <c:spPr>
              <a:ln>
                <a:solidFill>
                  <a:schemeClr val="tx1"/>
                </a:solidFill>
              </a:ln>
            </c:spPr>
            <c:trendlineType val="linear"/>
            <c:dispRSqr val="0"/>
            <c:dispEq val="0"/>
          </c:trendline>
          <c:cat>
            <c:numRef>
              <c:f>'посещаемость нов и верн'!$A$8:$A$20</c:f>
              <c:numCache>
                <c:formatCode>mmm\-yy</c:formatCode>
                <c:ptCount val="13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  <c:pt idx="6">
                  <c:v>45474</c:v>
                </c:pt>
                <c:pt idx="7">
                  <c:v>45444</c:v>
                </c:pt>
                <c:pt idx="8">
                  <c:v>45413</c:v>
                </c:pt>
                <c:pt idx="9">
                  <c:v>45383</c:v>
                </c:pt>
                <c:pt idx="10">
                  <c:v>45352</c:v>
                </c:pt>
                <c:pt idx="11">
                  <c:v>45323</c:v>
                </c:pt>
                <c:pt idx="12">
                  <c:v>45292</c:v>
                </c:pt>
              </c:numCache>
            </c:numRef>
          </c:cat>
          <c:val>
            <c:numRef>
              <c:f>'посещаемость нов и верн'!$B$8:$B$20</c:f>
              <c:numCache>
                <c:formatCode>0</c:formatCode>
                <c:ptCount val="13"/>
                <c:pt idx="0">
                  <c:v>8163</c:v>
                </c:pt>
                <c:pt idx="1">
                  <c:v>8192</c:v>
                </c:pt>
                <c:pt idx="2">
                  <c:v>8019</c:v>
                </c:pt>
                <c:pt idx="3">
                  <c:v>9528</c:v>
                </c:pt>
                <c:pt idx="4">
                  <c:v>9073</c:v>
                </c:pt>
                <c:pt idx="5">
                  <c:v>7085</c:v>
                </c:pt>
                <c:pt idx="6">
                  <c:v>8218</c:v>
                </c:pt>
                <c:pt idx="7">
                  <c:v>10117</c:v>
                </c:pt>
                <c:pt idx="8">
                  <c:v>8993</c:v>
                </c:pt>
                <c:pt idx="9">
                  <c:v>8945</c:v>
                </c:pt>
                <c:pt idx="10">
                  <c:v>10753</c:v>
                </c:pt>
                <c:pt idx="11">
                  <c:v>9382</c:v>
                </c:pt>
                <c:pt idx="12">
                  <c:v>9978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BCD-4F69-9CBD-FB75EF19FB11}"/>
            </c:ext>
          </c:extLst>
        </c:ser>
        <c:ser>
          <c:idx val="1"/>
          <c:order val="1"/>
          <c:tx>
            <c:strRef>
              <c:f>'посещаемость нов и верн'!$C$7</c:f>
              <c:strCache>
                <c:ptCount val="1"/>
                <c:pt idx="0">
                  <c:v>Вернувшиеся посетители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  <a:prstDash val="solid"/>
            </a:ln>
          </c:spPr>
          <c:invertIfNegative val="0"/>
          <c:dLbls>
            <c:spPr>
              <a:noFill/>
              <a:ln>
                <a:noFill/>
                <a:prstDash val="solid"/>
              </a:ln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'посещаемость нов и верн'!$A$8:$A$20</c:f>
              <c:numCache>
                <c:formatCode>mmm\-yy</c:formatCode>
                <c:ptCount val="13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  <c:pt idx="6">
                  <c:v>45474</c:v>
                </c:pt>
                <c:pt idx="7">
                  <c:v>45444</c:v>
                </c:pt>
                <c:pt idx="8">
                  <c:v>45413</c:v>
                </c:pt>
                <c:pt idx="9">
                  <c:v>45383</c:v>
                </c:pt>
                <c:pt idx="10">
                  <c:v>45352</c:v>
                </c:pt>
                <c:pt idx="11">
                  <c:v>45323</c:v>
                </c:pt>
                <c:pt idx="12">
                  <c:v>45292</c:v>
                </c:pt>
              </c:numCache>
            </c:numRef>
          </c:cat>
          <c:val>
            <c:numRef>
              <c:f>'посещаемость нов и верн'!$C$8:$C$20</c:f>
              <c:numCache>
                <c:formatCode>0</c:formatCode>
                <c:ptCount val="13"/>
                <c:pt idx="0">
                  <c:v>675</c:v>
                </c:pt>
                <c:pt idx="1">
                  <c:v>665</c:v>
                </c:pt>
                <c:pt idx="2">
                  <c:v>694</c:v>
                </c:pt>
                <c:pt idx="3">
                  <c:v>828</c:v>
                </c:pt>
                <c:pt idx="4">
                  <c:v>628</c:v>
                </c:pt>
                <c:pt idx="5">
                  <c:v>581</c:v>
                </c:pt>
                <c:pt idx="6">
                  <c:v>660</c:v>
                </c:pt>
                <c:pt idx="7">
                  <c:v>768</c:v>
                </c:pt>
                <c:pt idx="8">
                  <c:v>832</c:v>
                </c:pt>
                <c:pt idx="9">
                  <c:v>795</c:v>
                </c:pt>
                <c:pt idx="10">
                  <c:v>756</c:v>
                </c:pt>
                <c:pt idx="11">
                  <c:v>664</c:v>
                </c:pt>
                <c:pt idx="12">
                  <c:v>588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BCD-4F69-9CBD-FB75EF19FB1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-27"/>
        <c:axId val="978321696"/>
        <c:axId val="978346176"/>
      </c:barChart>
      <c:dateAx>
        <c:axId val="978321696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78346176"/>
        <c:crosses val="autoZero"/>
        <c:auto val="1"/>
        <c:lblOffset val="100"/>
        <c:baseTimeUnit val="months"/>
      </c:dateAx>
      <c:valAx>
        <c:axId val="978346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  <a:prstDash val="solid"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900" b="0" i="0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78321696"/>
        <c:crosses val="autoZero"/>
        <c:crossBetween val="between"/>
      </c:valAx>
    </c:plotArea>
    <c:legend>
      <c:legendPos val="b"/>
      <c:overlay val="0"/>
      <c:spPr>
        <a:noFill/>
        <a:ln>
          <a:noFill/>
          <a:prstDash val="solid"/>
        </a:ln>
      </c:spPr>
      <c:txPr>
        <a:bodyPr rot="0" spcFirstLastPara="1" vertOverflow="ellipsis" vert="horz" wrap="square" anchor="ctr" anchorCtr="1"/>
        <a:lstStyle/>
        <a:p>
          <a:pPr>
            <a:defRPr sz="900" b="0" i="0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1"/>
  </c:chart>
  <c:spPr>
    <a:noFill/>
    <a:ln w="9525" cap="flat" cmpd="sng" algn="ctr">
      <a:noFill/>
      <a:prstDash val="solid"/>
      <a:round/>
    </a:ln>
  </c:sp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'Глубина, отказы, время'!$B$21</c:f>
              <c:strCache>
                <c:ptCount val="1"/>
                <c:pt idx="0">
                  <c:v>Отказы вернувшихся посетителей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'Глубина, отказы, время'!$A$22:$A$33</c:f>
              <c:numCache>
                <c:formatCode>[$-419]mmmm;@</c:formatCode>
                <c:ptCount val="12"/>
                <c:pt idx="0">
                  <c:v>45627</c:v>
                </c:pt>
                <c:pt idx="1">
                  <c:v>45597</c:v>
                </c:pt>
                <c:pt idx="2">
                  <c:v>45566</c:v>
                </c:pt>
                <c:pt idx="3">
                  <c:v>45536</c:v>
                </c:pt>
                <c:pt idx="4">
                  <c:v>45505</c:v>
                </c:pt>
                <c:pt idx="5">
                  <c:v>45474</c:v>
                </c:pt>
                <c:pt idx="6">
                  <c:v>45444</c:v>
                </c:pt>
                <c:pt idx="7">
                  <c:v>45413</c:v>
                </c:pt>
                <c:pt idx="8">
                  <c:v>45383</c:v>
                </c:pt>
                <c:pt idx="9">
                  <c:v>45352</c:v>
                </c:pt>
                <c:pt idx="10">
                  <c:v>45323</c:v>
                </c:pt>
                <c:pt idx="11">
                  <c:v>45292</c:v>
                </c:pt>
              </c:numCache>
            </c:numRef>
          </c:cat>
          <c:val>
            <c:numRef>
              <c:f>'Глубина, отказы, время'!$B$22:$B$33</c:f>
              <c:numCache>
                <c:formatCode>0%</c:formatCode>
                <c:ptCount val="12"/>
                <c:pt idx="0">
                  <c:v>0.21478521478521478</c:v>
                </c:pt>
                <c:pt idx="1">
                  <c:v>0.18635437881873729</c:v>
                </c:pt>
                <c:pt idx="2">
                  <c:v>0.19592242665340623</c:v>
                </c:pt>
                <c:pt idx="3">
                  <c:v>0.16909914443885257</c:v>
                </c:pt>
                <c:pt idx="4">
                  <c:v>0.18991331757289204</c:v>
                </c:pt>
                <c:pt idx="5">
                  <c:v>0.18562401263823061</c:v>
                </c:pt>
                <c:pt idx="6">
                  <c:v>0.18273004797208897</c:v>
                </c:pt>
                <c:pt idx="7">
                  <c:v>0.16004742145820983</c:v>
                </c:pt>
                <c:pt idx="8">
                  <c:v>0.1560798548094374</c:v>
                </c:pt>
                <c:pt idx="9">
                  <c:v>0.4256926952141058</c:v>
                </c:pt>
                <c:pt idx="10">
                  <c:v>0.48584015103838885</c:v>
                </c:pt>
                <c:pt idx="11">
                  <c:v>0.1617933723196881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D4-443A-9060-8F88127DD81A}"/>
            </c:ext>
          </c:extLst>
        </c:ser>
        <c:ser>
          <c:idx val="1"/>
          <c:order val="1"/>
          <c:tx>
            <c:strRef>
              <c:f>'Глубина, отказы, время'!$C$21</c:f>
              <c:strCache>
                <c:ptCount val="1"/>
                <c:pt idx="0">
                  <c:v>Отказы новых  посетителей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'Глубина, отказы, время'!$A$22:$A$33</c:f>
              <c:numCache>
                <c:formatCode>[$-419]mmmm;@</c:formatCode>
                <c:ptCount val="12"/>
                <c:pt idx="0">
                  <c:v>45627</c:v>
                </c:pt>
                <c:pt idx="1">
                  <c:v>45597</c:v>
                </c:pt>
                <c:pt idx="2">
                  <c:v>45566</c:v>
                </c:pt>
                <c:pt idx="3">
                  <c:v>45536</c:v>
                </c:pt>
                <c:pt idx="4">
                  <c:v>45505</c:v>
                </c:pt>
                <c:pt idx="5">
                  <c:v>45474</c:v>
                </c:pt>
                <c:pt idx="6">
                  <c:v>45444</c:v>
                </c:pt>
                <c:pt idx="7">
                  <c:v>45413</c:v>
                </c:pt>
                <c:pt idx="8">
                  <c:v>45383</c:v>
                </c:pt>
                <c:pt idx="9">
                  <c:v>45352</c:v>
                </c:pt>
                <c:pt idx="10">
                  <c:v>45323</c:v>
                </c:pt>
                <c:pt idx="11">
                  <c:v>45292</c:v>
                </c:pt>
              </c:numCache>
            </c:numRef>
          </c:cat>
          <c:val>
            <c:numRef>
              <c:f>'Глубина, отказы, время'!$C$22:$C$33</c:f>
              <c:numCache>
                <c:formatCode>0%</c:formatCode>
                <c:ptCount val="12"/>
                <c:pt idx="0">
                  <c:v>0.26793400286944047</c:v>
                </c:pt>
                <c:pt idx="1">
                  <c:v>0.26508771929824559</c:v>
                </c:pt>
                <c:pt idx="2">
                  <c:v>0.30769230769230771</c:v>
                </c:pt>
                <c:pt idx="3">
                  <c:v>0.29060074734119001</c:v>
                </c:pt>
                <c:pt idx="4">
                  <c:v>0.34557892069926521</c:v>
                </c:pt>
                <c:pt idx="5">
                  <c:v>0.35016517225106175</c:v>
                </c:pt>
                <c:pt idx="6">
                  <c:v>0.30942439606322697</c:v>
                </c:pt>
                <c:pt idx="7">
                  <c:v>0.30391955674122717</c:v>
                </c:pt>
                <c:pt idx="8">
                  <c:v>0.30186424474187379</c:v>
                </c:pt>
                <c:pt idx="9">
                  <c:v>0.4036353144835545</c:v>
                </c:pt>
                <c:pt idx="10">
                  <c:v>0.53409090909090906</c:v>
                </c:pt>
                <c:pt idx="11">
                  <c:v>0.3289266603714196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D4-443A-9060-8F88127DD81A}"/>
            </c:ext>
          </c:extLst>
        </c:ser>
        <c:ser>
          <c:idx val="2"/>
          <c:order val="2"/>
          <c:tx>
            <c:strRef>
              <c:f>'Глубина, отказы, время'!$D$21</c:f>
              <c:strCache>
                <c:ptCount val="1"/>
                <c:pt idx="0">
                  <c:v>Отказы авторизованных  посетителей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bg1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'Глубина, отказы, время'!$A$22:$A$33</c:f>
              <c:numCache>
                <c:formatCode>[$-419]mmmm;@</c:formatCode>
                <c:ptCount val="12"/>
                <c:pt idx="0">
                  <c:v>45627</c:v>
                </c:pt>
                <c:pt idx="1">
                  <c:v>45597</c:v>
                </c:pt>
                <c:pt idx="2">
                  <c:v>45566</c:v>
                </c:pt>
                <c:pt idx="3">
                  <c:v>45536</c:v>
                </c:pt>
                <c:pt idx="4">
                  <c:v>45505</c:v>
                </c:pt>
                <c:pt idx="5">
                  <c:v>45474</c:v>
                </c:pt>
                <c:pt idx="6">
                  <c:v>45444</c:v>
                </c:pt>
                <c:pt idx="7">
                  <c:v>45413</c:v>
                </c:pt>
                <c:pt idx="8">
                  <c:v>45383</c:v>
                </c:pt>
                <c:pt idx="9">
                  <c:v>45352</c:v>
                </c:pt>
                <c:pt idx="10">
                  <c:v>45323</c:v>
                </c:pt>
                <c:pt idx="11">
                  <c:v>45292</c:v>
                </c:pt>
              </c:numCache>
            </c:numRef>
          </c:cat>
          <c:val>
            <c:numRef>
              <c:f>'Глубина, отказы, время'!$D$22:$D$33</c:f>
              <c:numCache>
                <c:formatCode>0.0%</c:formatCode>
                <c:ptCount val="12"/>
                <c:pt idx="0">
                  <c:v>0.13857677902621723</c:v>
                </c:pt>
                <c:pt idx="1">
                  <c:v>0.1291369240752758</c:v>
                </c:pt>
                <c:pt idx="2">
                  <c:v>0.10885245901639344</c:v>
                </c:pt>
                <c:pt idx="3">
                  <c:v>9.2543627710206244E-2</c:v>
                </c:pt>
                <c:pt idx="4">
                  <c:v>0.12315270935960591</c:v>
                </c:pt>
                <c:pt idx="5">
                  <c:v>0.12817551963048499</c:v>
                </c:pt>
                <c:pt idx="6">
                  <c:v>0.11714285714285716</c:v>
                </c:pt>
                <c:pt idx="7">
                  <c:v>0.10676156583629894</c:v>
                </c:pt>
                <c:pt idx="8">
                  <c:v>9.7435897435897451E-2</c:v>
                </c:pt>
                <c:pt idx="9">
                  <c:v>0.24765157984628522</c:v>
                </c:pt>
                <c:pt idx="10">
                  <c:v>0.32963988919667592</c:v>
                </c:pt>
                <c:pt idx="11">
                  <c:v>0.10853530031612223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1D4-443A-9060-8F88127DD81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95196528"/>
        <c:axId val="1895197968"/>
      </c:barChart>
      <c:dateAx>
        <c:axId val="1895196528"/>
        <c:scaling>
          <c:orientation val="minMax"/>
        </c:scaling>
        <c:delete val="0"/>
        <c:axPos val="b"/>
        <c:numFmt formatCode="[$-419]mmmm;@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5197968"/>
        <c:crosses val="autoZero"/>
        <c:auto val="1"/>
        <c:lblOffset val="100"/>
        <c:baseTimeUnit val="months"/>
      </c:dateAx>
      <c:valAx>
        <c:axId val="1895197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5196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'Сравнение сегментов'!$B$43</c:f>
              <c:strCache>
                <c:ptCount val="1"/>
                <c:pt idx="0">
                  <c:v>Глубина просмотра вернувшихся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  <a:effectLst/>
            </c:spPr>
            <c:trendlineType val="poly"/>
            <c:order val="2"/>
            <c:dispRSqr val="0"/>
            <c:dispEq val="0"/>
          </c:trendline>
          <c:cat>
            <c:numRef>
              <c:f>'Сравнение сегментов'!$A$44:$A$48</c:f>
              <c:numCache>
                <c:formatCode>mmm\ yy</c:formatCode>
                <c:ptCount val="5"/>
                <c:pt idx="0">
                  <c:v>45566</c:v>
                </c:pt>
                <c:pt idx="1">
                  <c:v>45597</c:v>
                </c:pt>
                <c:pt idx="2">
                  <c:v>45627</c:v>
                </c:pt>
                <c:pt idx="3">
                  <c:v>45658</c:v>
                </c:pt>
                <c:pt idx="4">
                  <c:v>45689</c:v>
                </c:pt>
              </c:numCache>
            </c:numRef>
          </c:cat>
          <c:val>
            <c:numRef>
              <c:f>'Сравнение сегментов'!$B$44:$B$48</c:f>
              <c:numCache>
                <c:formatCode>0.00</c:formatCode>
                <c:ptCount val="5"/>
                <c:pt idx="0">
                  <c:v>1.6713505074160813</c:v>
                </c:pt>
                <c:pt idx="1">
                  <c:v>1.697936210131332</c:v>
                </c:pt>
                <c:pt idx="2">
                  <c:v>1.7740805604203151</c:v>
                </c:pt>
                <c:pt idx="3">
                  <c:v>1.6302305721605466</c:v>
                </c:pt>
                <c:pt idx="4">
                  <c:v>1.5920000000000001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83-4264-AA14-9239CA1BD5DD}"/>
            </c:ext>
          </c:extLst>
        </c:ser>
        <c:ser>
          <c:idx val="1"/>
          <c:order val="1"/>
          <c:tx>
            <c:strRef>
              <c:f>'Сравнение сегментов'!$C$43</c:f>
              <c:strCache>
                <c:ptCount val="1"/>
                <c:pt idx="0">
                  <c:v>Глубина просмотра новых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'Сравнение сегментов'!$A$44:$A$48</c:f>
              <c:numCache>
                <c:formatCode>mmm\ yy</c:formatCode>
                <c:ptCount val="5"/>
                <c:pt idx="0">
                  <c:v>45566</c:v>
                </c:pt>
                <c:pt idx="1">
                  <c:v>45597</c:v>
                </c:pt>
                <c:pt idx="2">
                  <c:v>45627</c:v>
                </c:pt>
                <c:pt idx="3">
                  <c:v>45658</c:v>
                </c:pt>
                <c:pt idx="4">
                  <c:v>45689</c:v>
                </c:pt>
              </c:numCache>
            </c:numRef>
          </c:cat>
          <c:val>
            <c:numRef>
              <c:f>'Сравнение сегментов'!$C$44:$C$48</c:f>
              <c:numCache>
                <c:formatCode>0.00</c:formatCode>
                <c:ptCount val="5"/>
                <c:pt idx="0">
                  <c:v>1.1703794917720811</c:v>
                </c:pt>
                <c:pt idx="1">
                  <c:v>1.16109062170706</c:v>
                </c:pt>
                <c:pt idx="2">
                  <c:v>1.1843152866242037</c:v>
                </c:pt>
                <c:pt idx="3">
                  <c:v>1.2062387213199277</c:v>
                </c:pt>
                <c:pt idx="4">
                  <c:v>1.2089690858431736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83-4264-AA14-9239CA1BD5D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37295999"/>
        <c:axId val="237306559"/>
      </c:barChart>
      <c:dateAx>
        <c:axId val="237295999"/>
        <c:scaling>
          <c:orientation val="minMax"/>
        </c:scaling>
        <c:delete val="0"/>
        <c:axPos val="b"/>
        <c:numFmt formatCode="mmm\ 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37306559"/>
        <c:crosses val="autoZero"/>
        <c:auto val="1"/>
        <c:lblOffset val="100"/>
        <c:baseTimeUnit val="months"/>
      </c:dateAx>
      <c:valAx>
        <c:axId val="237306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372959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'посещаемость нов и верн'!$L$7</c:f>
              <c:strCache>
                <c:ptCount val="1"/>
                <c:pt idx="0">
                  <c:v>Время на сайте новых посетителей</c:v>
                </c:pt>
              </c:strCache>
            </c:strRef>
          </c:tx>
          <c:spPr>
            <a:solidFill>
              <a:schemeClr val="tx1"/>
            </a:solidFill>
            <a:ln>
              <a:noFill/>
              <a:prstDash val="solid"/>
            </a:ln>
          </c:spPr>
          <c:invertIfNegative val="0"/>
          <c:dLbls>
            <c:spPr>
              <a:noFill/>
              <a:ln>
                <a:noFill/>
                <a:prstDash val="solid"/>
              </a:ln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'посещаемость нов и верн'!$A$8:$A$20</c:f>
              <c:numCache>
                <c:formatCode>mmm\-yy</c:formatCode>
                <c:ptCount val="13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  <c:pt idx="6">
                  <c:v>45474</c:v>
                </c:pt>
                <c:pt idx="7">
                  <c:v>45444</c:v>
                </c:pt>
                <c:pt idx="8">
                  <c:v>45413</c:v>
                </c:pt>
                <c:pt idx="9">
                  <c:v>45383</c:v>
                </c:pt>
                <c:pt idx="10">
                  <c:v>45352</c:v>
                </c:pt>
                <c:pt idx="11">
                  <c:v>45323</c:v>
                </c:pt>
                <c:pt idx="12">
                  <c:v>45292</c:v>
                </c:pt>
              </c:numCache>
            </c:numRef>
          </c:cat>
          <c:val>
            <c:numRef>
              <c:f>'посещаемость нов и верн'!$L$8:$L$20</c:f>
              <c:numCache>
                <c:formatCode>mm:ss</c:formatCode>
                <c:ptCount val="13"/>
                <c:pt idx="0">
                  <c:v>1.273148148148148E-3</c:v>
                </c:pt>
                <c:pt idx="1">
                  <c:v>1.261574074074074E-3</c:v>
                </c:pt>
                <c:pt idx="2">
                  <c:v>1.3657407407407409E-3</c:v>
                </c:pt>
                <c:pt idx="3">
                  <c:v>1.273148148148148E-3</c:v>
                </c:pt>
                <c:pt idx="4">
                  <c:v>1.0879629629629631E-3</c:v>
                </c:pt>
                <c:pt idx="5">
                  <c:v>1.25E-3</c:v>
                </c:pt>
                <c:pt idx="6">
                  <c:v>1.0648148148148151E-3</c:v>
                </c:pt>
                <c:pt idx="7">
                  <c:v>9.837962962962962E-4</c:v>
                </c:pt>
                <c:pt idx="8">
                  <c:v>1.30787037037037E-3</c:v>
                </c:pt>
                <c:pt idx="9">
                  <c:v>1.3773148148148149E-3</c:v>
                </c:pt>
                <c:pt idx="10">
                  <c:v>1.1574074074074069E-3</c:v>
                </c:pt>
                <c:pt idx="11">
                  <c:v>1.215277777777778E-3</c:v>
                </c:pt>
                <c:pt idx="12">
                  <c:v>1.006944444444444E-3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9F-40B0-B35E-B3AE3CCC376E}"/>
            </c:ext>
          </c:extLst>
        </c:ser>
        <c:ser>
          <c:idx val="1"/>
          <c:order val="1"/>
          <c:tx>
            <c:strRef>
              <c:f>'посещаемость нов и верн'!$M$7</c:f>
              <c:strCache>
                <c:ptCount val="1"/>
                <c:pt idx="0">
                  <c:v>Время на сайте вернувшихся посетителей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  <a:prstDash val="solid"/>
            </a:ln>
          </c:spPr>
          <c:invertIfNegative val="0"/>
          <c:dLbls>
            <c:spPr>
              <a:noFill/>
              <a:ln>
                <a:noFill/>
                <a:prstDash val="solid"/>
              </a:ln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'посещаемость нов и верн'!$A$8:$A$20</c:f>
              <c:numCache>
                <c:formatCode>mmm\-yy</c:formatCode>
                <c:ptCount val="13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  <c:pt idx="6">
                  <c:v>45474</c:v>
                </c:pt>
                <c:pt idx="7">
                  <c:v>45444</c:v>
                </c:pt>
                <c:pt idx="8">
                  <c:v>45413</c:v>
                </c:pt>
                <c:pt idx="9">
                  <c:v>45383</c:v>
                </c:pt>
                <c:pt idx="10">
                  <c:v>45352</c:v>
                </c:pt>
                <c:pt idx="11">
                  <c:v>45323</c:v>
                </c:pt>
                <c:pt idx="12">
                  <c:v>45292</c:v>
                </c:pt>
              </c:numCache>
            </c:numRef>
          </c:cat>
          <c:val>
            <c:numRef>
              <c:f>'посещаемость нов и верн'!$M$8:$M$20</c:f>
              <c:numCache>
                <c:formatCode>mm:ss</c:formatCode>
                <c:ptCount val="13"/>
                <c:pt idx="0">
                  <c:v>1.9097222222222219E-3</c:v>
                </c:pt>
                <c:pt idx="1">
                  <c:v>2.638888888888889E-3</c:v>
                </c:pt>
                <c:pt idx="2">
                  <c:v>2.2453703703703698E-3</c:v>
                </c:pt>
                <c:pt idx="3">
                  <c:v>1.9907407407407408E-3</c:v>
                </c:pt>
                <c:pt idx="4">
                  <c:v>2.407407407407408E-3</c:v>
                </c:pt>
                <c:pt idx="5">
                  <c:v>2.3032407407407411E-3</c:v>
                </c:pt>
                <c:pt idx="6">
                  <c:v>2.3958333333333331E-3</c:v>
                </c:pt>
                <c:pt idx="7">
                  <c:v>2.1296296296296302E-3</c:v>
                </c:pt>
                <c:pt idx="8">
                  <c:v>2.650462962962963E-3</c:v>
                </c:pt>
                <c:pt idx="9">
                  <c:v>2.3263888888888891E-3</c:v>
                </c:pt>
                <c:pt idx="10">
                  <c:v>2.7662037037037039E-3</c:v>
                </c:pt>
                <c:pt idx="11">
                  <c:v>2.8703703703703699E-3</c:v>
                </c:pt>
                <c:pt idx="12">
                  <c:v>2.2569444444444438E-3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9F-40B0-B35E-B3AE3CCC37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-27"/>
        <c:axId val="1166565104"/>
        <c:axId val="1166566544"/>
      </c:barChart>
      <c:dateAx>
        <c:axId val="1166565104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prstDash val="solid"/>
            <a:round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800" b="0" i="0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66566544"/>
        <c:crosses val="autoZero"/>
        <c:auto val="1"/>
        <c:lblOffset val="100"/>
        <c:baseTimeUnit val="months"/>
      </c:dateAx>
      <c:valAx>
        <c:axId val="1166566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</c:spPr>
        </c:majorGridlines>
        <c:numFmt formatCode="mm:ss" sourceLinked="1"/>
        <c:majorTickMark val="none"/>
        <c:minorTickMark val="none"/>
        <c:tickLblPos val="nextTo"/>
        <c:spPr>
          <a:noFill/>
          <a:ln>
            <a:noFill/>
            <a:prstDash val="solid"/>
          </a:ln>
        </c:spPr>
        <c:txPr>
          <a:bodyPr rot="-60000000" spcFirstLastPara="1" vertOverflow="ellipsis" vert="horz" wrap="square" anchor="ctr" anchorCtr="1"/>
          <a:lstStyle/>
          <a:p>
            <a:pPr>
              <a:defRPr sz="800" b="0" i="0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66565104"/>
        <c:crosses val="autoZero"/>
        <c:crossBetween val="between"/>
        <c:majorUnit val="3.4722200000000006E-4"/>
      </c:valAx>
    </c:plotArea>
    <c:legend>
      <c:legendPos val="r"/>
      <c:overlay val="0"/>
      <c:spPr>
        <a:noFill/>
        <a:ln>
          <a:noFill/>
          <a:prstDash val="solid"/>
        </a:ln>
      </c:spPr>
      <c:txPr>
        <a:bodyPr rot="0" spcFirstLastPara="1" vertOverflow="ellipsis" vert="horz" wrap="square" anchor="ctr" anchorCtr="1"/>
        <a:lstStyle/>
        <a:p>
          <a:pPr>
            <a:defRPr sz="900" b="0" i="0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1"/>
  </c:chart>
  <c:spPr>
    <a:noFill/>
    <a:ln w="9525" cap="flat" cmpd="sng" algn="ctr">
      <a:noFill/>
      <a:prstDash val="solid"/>
      <a:round/>
    </a:ln>
  </c:sp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Распределение доли новых и вернувшихся посетителей по источникам трафика февраль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'Сравнение сегментов'!$B$55</c:f>
              <c:strCache>
                <c:ptCount val="1"/>
                <c:pt idx="0">
                  <c:v>Вернувшиеся посетители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baseline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2110-43AA-94B6-2ADBB4F0663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сегментов'!$A$56:$A$62</c:f>
              <c:strCache>
                <c:ptCount val="7"/>
                <c:pt idx="0">
                  <c:v>Внутренние переходы</c:v>
                </c:pt>
                <c:pt idx="1">
                  <c:v>Переходы из мессенджеров</c:v>
                </c:pt>
                <c:pt idx="2">
                  <c:v>Переходы из социальных сетей</c:v>
                </c:pt>
                <c:pt idx="3">
                  <c:v>Переходы с почтовых рассылок</c:v>
                </c:pt>
                <c:pt idx="4">
                  <c:v>Прямые заходы</c:v>
                </c:pt>
                <c:pt idx="5">
                  <c:v>Переходы по ссылкам на сайтах</c:v>
                </c:pt>
                <c:pt idx="6">
                  <c:v>Переходы из поисковых систем</c:v>
                </c:pt>
              </c:strCache>
            </c:strRef>
          </c:cat>
          <c:val>
            <c:numRef>
              <c:f>'Сравнение сегментов'!$B$56:$B$62</c:f>
              <c:numCache>
                <c:formatCode>0.00%</c:formatCode>
                <c:ptCount val="7"/>
                <c:pt idx="0">
                  <c:v>2.7586206896551722E-3</c:v>
                </c:pt>
                <c:pt idx="1">
                  <c:v>4.1379310344827587E-3</c:v>
                </c:pt>
                <c:pt idx="2">
                  <c:v>3.0344827586206897E-2</c:v>
                </c:pt>
                <c:pt idx="3">
                  <c:v>8.5517241379310341E-2</c:v>
                </c:pt>
                <c:pt idx="4">
                  <c:v>0.10758620689655173</c:v>
                </c:pt>
                <c:pt idx="5">
                  <c:v>0.12413793103448276</c:v>
                </c:pt>
                <c:pt idx="6">
                  <c:v>0.64551724137931032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10-43AA-94B6-2ADBB4F06634}"/>
            </c:ext>
          </c:extLst>
        </c:ser>
        <c:ser>
          <c:idx val="1"/>
          <c:order val="1"/>
          <c:tx>
            <c:strRef>
              <c:f>'Сравнение сегментов'!$C$55</c:f>
              <c:strCache>
                <c:ptCount val="1"/>
                <c:pt idx="0">
                  <c:v>Новые посетители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сегментов'!$A$56:$A$62</c:f>
              <c:strCache>
                <c:ptCount val="7"/>
                <c:pt idx="0">
                  <c:v>Внутренние переходы</c:v>
                </c:pt>
                <c:pt idx="1">
                  <c:v>Переходы из мессенджеров</c:v>
                </c:pt>
                <c:pt idx="2">
                  <c:v>Переходы из социальных сетей</c:v>
                </c:pt>
                <c:pt idx="3">
                  <c:v>Переходы с почтовых рассылок</c:v>
                </c:pt>
                <c:pt idx="4">
                  <c:v>Прямые заходы</c:v>
                </c:pt>
                <c:pt idx="5">
                  <c:v>Переходы по ссылкам на сайтах</c:v>
                </c:pt>
                <c:pt idx="6">
                  <c:v>Переходы из поисковых систем</c:v>
                </c:pt>
              </c:strCache>
            </c:strRef>
          </c:cat>
          <c:val>
            <c:numRef>
              <c:f>'Сравнение сегментов'!$C$56:$C$62</c:f>
              <c:numCache>
                <c:formatCode>0.00%</c:formatCode>
                <c:ptCount val="7"/>
                <c:pt idx="0">
                  <c:v>1.0614302772986599E-3</c:v>
                </c:pt>
                <c:pt idx="1">
                  <c:v>6.6339392331166245E-4</c:v>
                </c:pt>
                <c:pt idx="2">
                  <c:v>2.1493963115297863E-2</c:v>
                </c:pt>
                <c:pt idx="3">
                  <c:v>2.7597187209765159E-2</c:v>
                </c:pt>
                <c:pt idx="4">
                  <c:v>8.5445137322542122E-2</c:v>
                </c:pt>
                <c:pt idx="5">
                  <c:v>3.3567732519570119E-2</c:v>
                </c:pt>
                <c:pt idx="6">
                  <c:v>0.83017115563221444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10-43AA-94B6-2ADBB4F0663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72308816"/>
        <c:axId val="572307376"/>
      </c:barChart>
      <c:catAx>
        <c:axId val="5723088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72307376"/>
        <c:crosses val="autoZero"/>
        <c:auto val="1"/>
        <c:lblAlgn val="ctr"/>
        <c:lblOffset val="100"/>
        <c:noMultiLvlLbl val="0"/>
      </c:catAx>
      <c:valAx>
        <c:axId val="5723073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72308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Отток подписчиков 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with email or phone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МоМ</a:t>
            </a:r>
            <a:endParaRPr lang="ru-RU" sz="1200" b="0" i="0" u="none" strike="noStrike" kern="1200" spc="0" baseline="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Лист1!$A$1:$A$6</c:f>
              <c:numCache>
                <c:formatCode>mmm\-yy</c:formatCode>
                <c:ptCount val="6"/>
                <c:pt idx="0">
                  <c:v>45505</c:v>
                </c:pt>
                <c:pt idx="1">
                  <c:v>45536</c:v>
                </c:pt>
                <c:pt idx="2">
                  <c:v>45566</c:v>
                </c:pt>
                <c:pt idx="3">
                  <c:v>45597</c:v>
                </c:pt>
                <c:pt idx="4">
                  <c:v>45627</c:v>
                </c:pt>
                <c:pt idx="5">
                  <c:v>45658</c:v>
                </c:pt>
              </c:numCache>
            </c:numRef>
          </c:cat>
          <c:val>
            <c:numRef>
              <c:f>Лист1!$C$1:$C$6</c:f>
              <c:numCache>
                <c:formatCode>#,##0</c:formatCode>
                <c:ptCount val="6"/>
                <c:pt idx="0">
                  <c:v>3000</c:v>
                </c:pt>
                <c:pt idx="1">
                  <c:v>21000</c:v>
                </c:pt>
                <c:pt idx="2">
                  <c:v>39000</c:v>
                </c:pt>
                <c:pt idx="3">
                  <c:v>300</c:v>
                </c:pt>
                <c:pt idx="4">
                  <c:v>300</c:v>
                </c:pt>
                <c:pt idx="5">
                  <c:v>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89-43EF-9D14-D3F20BAE626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6386384"/>
        <c:axId val="336386864"/>
      </c:barChart>
      <c:dateAx>
        <c:axId val="336386384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6386864"/>
        <c:crosses val="autoZero"/>
        <c:auto val="1"/>
        <c:lblOffset val="100"/>
        <c:baseTimeUnit val="months"/>
      </c:dateAx>
      <c:valAx>
        <c:axId val="33638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638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'[cardioteka-Источники^J_сводка_ПЛЮС АВТОРИЗАЦИЯ.xlsx]Лист2'!$G$32</c:f>
              <c:strCache>
                <c:ptCount val="1"/>
                <c:pt idx="0">
                  <c:v> Вернувшиеся посетители, %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252-44B6-9B06-274C65C5F60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252-44B6-9B06-274C65C5F60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252-44B6-9B06-274C65C5F6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АВТОРИЗАЦИЯ.xlsx]Лист2'!$F$33:$F$43</c:f>
              <c:strCache>
                <c:ptCount val="11"/>
                <c:pt idx="0">
                  <c:v>Переходы с сохранённых страниц</c:v>
                </c:pt>
                <c:pt idx="1">
                  <c:v>Переходы из рекомендательных систем</c:v>
                </c:pt>
                <c:pt idx="2">
                  <c:v>Не определено</c:v>
                </c:pt>
                <c:pt idx="3">
                  <c:v>Переходы из мессенджеров</c:v>
                </c:pt>
                <c:pt idx="4">
                  <c:v>Переходы из социальных сетей</c:v>
                </c:pt>
                <c:pt idx="5">
                  <c:v>Внутренние переходы</c:v>
                </c:pt>
                <c:pt idx="6">
                  <c:v>Переходы по ссылкам на сайтах</c:v>
                </c:pt>
                <c:pt idx="7">
                  <c:v>Переходы с почтовых рассылок</c:v>
                </c:pt>
                <c:pt idx="8">
                  <c:v>Переходы по рекламе</c:v>
                </c:pt>
                <c:pt idx="9">
                  <c:v>Переходы из поисковых систем</c:v>
                </c:pt>
                <c:pt idx="10">
                  <c:v>Прямые заходы</c:v>
                </c:pt>
              </c:strCache>
            </c:strRef>
          </c:cat>
          <c:val>
            <c:numRef>
              <c:f>'[cardioteka-Источники^J_сводка_ПЛЮС АВТОРИЗАЦИЯ.xlsx]Лист2'!$G$33:$G$43</c:f>
              <c:numCache>
                <c:formatCode>0.00%</c:formatCode>
                <c:ptCount val="11"/>
                <c:pt idx="0">
                  <c:v>1.189767995240928E-4</c:v>
                </c:pt>
                <c:pt idx="1">
                  <c:v>3.5693039857227841E-4</c:v>
                </c:pt>
                <c:pt idx="2">
                  <c:v>1.3087447947650209E-3</c:v>
                </c:pt>
                <c:pt idx="3">
                  <c:v>3.0933967876264129E-3</c:v>
                </c:pt>
                <c:pt idx="4">
                  <c:v>8.2093991671624029E-3</c:v>
                </c:pt>
                <c:pt idx="5">
                  <c:v>2.0820939916716241E-2</c:v>
                </c:pt>
                <c:pt idx="6">
                  <c:v>5.7346817370612729E-2</c:v>
                </c:pt>
                <c:pt idx="7">
                  <c:v>6.2105889351576446E-2</c:v>
                </c:pt>
                <c:pt idx="8">
                  <c:v>0.26424747174301011</c:v>
                </c:pt>
                <c:pt idx="9">
                  <c:v>0.28804283164782868</c:v>
                </c:pt>
                <c:pt idx="10">
                  <c:v>0.2943486020226056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252-44B6-9B06-274C65C5F602}"/>
            </c:ext>
          </c:extLst>
        </c:ser>
        <c:ser>
          <c:idx val="1"/>
          <c:order val="1"/>
          <c:tx>
            <c:strRef>
              <c:f>'[cardioteka-Источники^J_сводка_ПЛЮС АВТОРИЗАЦИЯ.xlsx]Лист2'!$H$32</c:f>
              <c:strCache>
                <c:ptCount val="1"/>
                <c:pt idx="0">
                  <c:v> Новые посетители, %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252-44B6-9B06-274C65C5F60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252-44B6-9B06-274C65C5F60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252-44B6-9B06-274C65C5F6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АВТОРИЗАЦИЯ.xlsx]Лист2'!$F$33:$F$43</c:f>
              <c:strCache>
                <c:ptCount val="11"/>
                <c:pt idx="0">
                  <c:v>Переходы с сохранённых страниц</c:v>
                </c:pt>
                <c:pt idx="1">
                  <c:v>Переходы из рекомендательных систем</c:v>
                </c:pt>
                <c:pt idx="2">
                  <c:v>Не определено</c:v>
                </c:pt>
                <c:pt idx="3">
                  <c:v>Переходы из мессенджеров</c:v>
                </c:pt>
                <c:pt idx="4">
                  <c:v>Переходы из социальных сетей</c:v>
                </c:pt>
                <c:pt idx="5">
                  <c:v>Внутренние переходы</c:v>
                </c:pt>
                <c:pt idx="6">
                  <c:v>Переходы по ссылкам на сайтах</c:v>
                </c:pt>
                <c:pt idx="7">
                  <c:v>Переходы с почтовых рассылок</c:v>
                </c:pt>
                <c:pt idx="8">
                  <c:v>Переходы по рекламе</c:v>
                </c:pt>
                <c:pt idx="9">
                  <c:v>Переходы из поисковых систем</c:v>
                </c:pt>
                <c:pt idx="10">
                  <c:v>Прямые заходы</c:v>
                </c:pt>
              </c:strCache>
            </c:strRef>
          </c:cat>
          <c:val>
            <c:numRef>
              <c:f>'[cardioteka-Источники^J_сводка_ПЛЮС АВТОРИЗАЦИЯ.xlsx]Лист2'!$H$33:$H$43</c:f>
              <c:numCache>
                <c:formatCode>0.00%</c:formatCode>
                <c:ptCount val="11"/>
                <c:pt idx="0">
                  <c:v>1.7114495978093444E-5</c:v>
                </c:pt>
                <c:pt idx="1">
                  <c:v>0</c:v>
                </c:pt>
                <c:pt idx="2">
                  <c:v>5.6477836727708368E-4</c:v>
                </c:pt>
                <c:pt idx="3">
                  <c:v>6.6746534314564439E-4</c:v>
                </c:pt>
                <c:pt idx="4">
                  <c:v>5.887386616464145E-3</c:v>
                </c:pt>
                <c:pt idx="5">
                  <c:v>3.3715557076844085E-3</c:v>
                </c:pt>
                <c:pt idx="6">
                  <c:v>2.1547150436419648E-2</c:v>
                </c:pt>
                <c:pt idx="7">
                  <c:v>2.2556905699127161E-2</c:v>
                </c:pt>
                <c:pt idx="8">
                  <c:v>0.35468081465000856</c:v>
                </c:pt>
                <c:pt idx="9">
                  <c:v>0.37689543042957385</c:v>
                </c:pt>
                <c:pt idx="10">
                  <c:v>0.21381139825432141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252-44B6-9B06-274C65C5F602}"/>
            </c:ext>
          </c:extLst>
        </c:ser>
        <c:ser>
          <c:idx val="2"/>
          <c:order val="2"/>
          <c:tx>
            <c:strRef>
              <c:f>'[cardioteka-Источники^J_сводка_ПЛЮС АВТОРИЗАЦИЯ.xlsx]Лист2'!$I$32</c:f>
              <c:strCache>
                <c:ptCount val="1"/>
                <c:pt idx="0">
                  <c:v>Авторизованные посетители,%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252-44B6-9B06-274C65C5F60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252-44B6-9B06-274C65C5F60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D252-44B6-9B06-274C65C5F6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baseline="0">
                    <a:solidFill>
                      <a:schemeClr val="bg2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АВТОРИЗАЦИЯ.xlsx]Лист2'!$F$33:$F$43</c:f>
              <c:strCache>
                <c:ptCount val="11"/>
                <c:pt idx="0">
                  <c:v>Переходы с сохранённых страниц</c:v>
                </c:pt>
                <c:pt idx="1">
                  <c:v>Переходы из рекомендательных систем</c:v>
                </c:pt>
                <c:pt idx="2">
                  <c:v>Не определено</c:v>
                </c:pt>
                <c:pt idx="3">
                  <c:v>Переходы из мессенджеров</c:v>
                </c:pt>
                <c:pt idx="4">
                  <c:v>Переходы из социальных сетей</c:v>
                </c:pt>
                <c:pt idx="5">
                  <c:v>Внутренние переходы</c:v>
                </c:pt>
                <c:pt idx="6">
                  <c:v>Переходы по ссылкам на сайтах</c:v>
                </c:pt>
                <c:pt idx="7">
                  <c:v>Переходы с почтовых рассылок</c:v>
                </c:pt>
                <c:pt idx="8">
                  <c:v>Переходы по рекламе</c:v>
                </c:pt>
                <c:pt idx="9">
                  <c:v>Переходы из поисковых систем</c:v>
                </c:pt>
                <c:pt idx="10">
                  <c:v>Прямые заходы</c:v>
                </c:pt>
              </c:strCache>
            </c:strRef>
          </c:cat>
          <c:val>
            <c:numRef>
              <c:f>'[cardioteka-Источники^J_сводка_ПЛЮС АВТОРИЗАЦИЯ.xlsx]Лист2'!$I$33:$I$43</c:f>
              <c:numCache>
                <c:formatCode>0.00%</c:formatCode>
                <c:ptCount val="11"/>
                <c:pt idx="0">
                  <c:v>0</c:v>
                </c:pt>
                <c:pt idx="1">
                  <c:v>0</c:v>
                </c:pt>
                <c:pt idx="2">
                  <c:v>1.8242626938279112E-3</c:v>
                </c:pt>
                <c:pt idx="3">
                  <c:v>3.952569169960474E-3</c:v>
                </c:pt>
                <c:pt idx="4">
                  <c:v>8.0571602310732741E-3</c:v>
                </c:pt>
                <c:pt idx="5">
                  <c:v>2.6755852842809364E-2</c:v>
                </c:pt>
                <c:pt idx="6">
                  <c:v>5.3663727576771056E-2</c:v>
                </c:pt>
                <c:pt idx="7">
                  <c:v>0.13757981149285498</c:v>
                </c:pt>
                <c:pt idx="8">
                  <c:v>0.12040133779264214</c:v>
                </c:pt>
                <c:pt idx="9">
                  <c:v>0.17087260565521434</c:v>
                </c:pt>
                <c:pt idx="10">
                  <c:v>0.47689267254484646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D252-44B6-9B06-274C65C5F6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axId val="1437720512"/>
        <c:axId val="1437708512"/>
      </c:barChart>
      <c:catAx>
        <c:axId val="1437720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37708512"/>
        <c:crosses val="autoZero"/>
        <c:auto val="1"/>
        <c:lblAlgn val="ctr"/>
        <c:lblOffset val="100"/>
        <c:noMultiLvlLbl val="0"/>
      </c:catAx>
      <c:valAx>
        <c:axId val="14377085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7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437720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Отчет!$B$7</c:f>
              <c:strCache>
                <c:ptCount val="1"/>
                <c:pt idx="0">
                  <c:v>Переходы из поисковых систем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Отчет!$B$8:$B$20</c:f>
              <c:numCache>
                <c:formatCode>0</c:formatCode>
                <c:ptCount val="13"/>
                <c:pt idx="0">
                  <c:v>6393</c:v>
                </c:pt>
                <c:pt idx="1">
                  <c:v>6978</c:v>
                </c:pt>
                <c:pt idx="2">
                  <c:v>7257</c:v>
                </c:pt>
                <c:pt idx="3">
                  <c:v>7935</c:v>
                </c:pt>
                <c:pt idx="4">
                  <c:v>7455</c:v>
                </c:pt>
                <c:pt idx="5">
                  <c:v>6156</c:v>
                </c:pt>
                <c:pt idx="6">
                  <c:v>5771</c:v>
                </c:pt>
                <c:pt idx="7">
                  <c:v>5673</c:v>
                </c:pt>
                <c:pt idx="8">
                  <c:v>6507</c:v>
                </c:pt>
                <c:pt idx="9">
                  <c:v>7411</c:v>
                </c:pt>
                <c:pt idx="10">
                  <c:v>7009</c:v>
                </c:pt>
                <c:pt idx="11">
                  <c:v>6584</c:v>
                </c:pt>
                <c:pt idx="12">
                  <c:v>6294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10-4B6E-A055-FF1944702796}"/>
            </c:ext>
          </c:extLst>
        </c:ser>
        <c:ser>
          <c:idx val="1"/>
          <c:order val="1"/>
          <c:tx>
            <c:strRef>
              <c:f>Отчет!$C$7</c:f>
              <c:strCache>
                <c:ptCount val="1"/>
                <c:pt idx="0">
                  <c:v>Прямые заходы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Отчет!$C$8:$C$20</c:f>
              <c:numCache>
                <c:formatCode>0</c:formatCode>
                <c:ptCount val="13"/>
                <c:pt idx="0">
                  <c:v>3338</c:v>
                </c:pt>
                <c:pt idx="1">
                  <c:v>1933</c:v>
                </c:pt>
                <c:pt idx="2">
                  <c:v>2766</c:v>
                </c:pt>
                <c:pt idx="3">
                  <c:v>471</c:v>
                </c:pt>
                <c:pt idx="4">
                  <c:v>875</c:v>
                </c:pt>
                <c:pt idx="5">
                  <c:v>2303</c:v>
                </c:pt>
                <c:pt idx="6">
                  <c:v>907</c:v>
                </c:pt>
                <c:pt idx="7">
                  <c:v>426</c:v>
                </c:pt>
                <c:pt idx="8">
                  <c:v>575</c:v>
                </c:pt>
                <c:pt idx="9">
                  <c:v>908</c:v>
                </c:pt>
                <c:pt idx="10">
                  <c:v>446</c:v>
                </c:pt>
                <c:pt idx="11">
                  <c:v>775</c:v>
                </c:pt>
                <c:pt idx="12">
                  <c:v>1061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C10-4B6E-A055-FF1944702796}"/>
            </c:ext>
          </c:extLst>
        </c:ser>
        <c:ser>
          <c:idx val="2"/>
          <c:order val="2"/>
          <c:tx>
            <c:strRef>
              <c:f>Отчет!$D$7</c:f>
              <c:strCache>
                <c:ptCount val="1"/>
                <c:pt idx="0">
                  <c:v>Переходы с почтовых рассылок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Отчет!$D$8:$D$20</c:f>
              <c:numCache>
                <c:formatCode>0</c:formatCode>
                <c:ptCount val="13"/>
                <c:pt idx="0">
                  <c:v>57</c:v>
                </c:pt>
                <c:pt idx="1">
                  <c:v>102</c:v>
                </c:pt>
                <c:pt idx="2">
                  <c:v>147</c:v>
                </c:pt>
                <c:pt idx="3">
                  <c:v>123</c:v>
                </c:pt>
                <c:pt idx="4">
                  <c:v>252</c:v>
                </c:pt>
                <c:pt idx="5">
                  <c:v>207</c:v>
                </c:pt>
                <c:pt idx="6">
                  <c:v>251</c:v>
                </c:pt>
                <c:pt idx="7">
                  <c:v>150</c:v>
                </c:pt>
                <c:pt idx="8">
                  <c:v>258</c:v>
                </c:pt>
                <c:pt idx="9">
                  <c:v>114</c:v>
                </c:pt>
                <c:pt idx="10">
                  <c:v>142</c:v>
                </c:pt>
                <c:pt idx="11">
                  <c:v>197</c:v>
                </c:pt>
                <c:pt idx="12">
                  <c:v>280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C10-4B6E-A055-FF1944702796}"/>
            </c:ext>
          </c:extLst>
        </c:ser>
        <c:ser>
          <c:idx val="3"/>
          <c:order val="3"/>
          <c:tx>
            <c:strRef>
              <c:f>Отчет!$E$7</c:f>
              <c:strCache>
                <c:ptCount val="1"/>
                <c:pt idx="0">
                  <c:v>Переходы из социальных сетей</c:v>
                </c:pt>
              </c:strCache>
            </c:strRef>
          </c:tx>
          <c:spPr>
            <a:solidFill>
              <a:schemeClr val="dk1">
                <a:tint val="985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Отчет!$E$8:$E$20</c:f>
              <c:numCache>
                <c:formatCode>0</c:formatCode>
                <c:ptCount val="13"/>
                <c:pt idx="0">
                  <c:v>10</c:v>
                </c:pt>
                <c:pt idx="1">
                  <c:v>20</c:v>
                </c:pt>
                <c:pt idx="2">
                  <c:v>30</c:v>
                </c:pt>
                <c:pt idx="3">
                  <c:v>24</c:v>
                </c:pt>
                <c:pt idx="4">
                  <c:v>23</c:v>
                </c:pt>
                <c:pt idx="5">
                  <c:v>34</c:v>
                </c:pt>
                <c:pt idx="6">
                  <c:v>38</c:v>
                </c:pt>
                <c:pt idx="7">
                  <c:v>4</c:v>
                </c:pt>
                <c:pt idx="8">
                  <c:v>30</c:v>
                </c:pt>
                <c:pt idx="9">
                  <c:v>615</c:v>
                </c:pt>
                <c:pt idx="10">
                  <c:v>168</c:v>
                </c:pt>
                <c:pt idx="11">
                  <c:v>127</c:v>
                </c:pt>
                <c:pt idx="12">
                  <c:v>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C10-4B6E-A055-FF1944702796}"/>
            </c:ext>
          </c:extLst>
        </c:ser>
        <c:ser>
          <c:idx val="4"/>
          <c:order val="4"/>
          <c:tx>
            <c:strRef>
              <c:f>Отчет!$F$7</c:f>
              <c:strCache>
                <c:ptCount val="1"/>
                <c:pt idx="0">
                  <c:v>Переходы по ссылкам на сайтах</c:v>
                </c:pt>
              </c:strCache>
            </c:strRef>
          </c:tx>
          <c:spPr>
            <a:solidFill>
              <a:schemeClr val="dk1">
                <a:tint val="30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Отчет!$F$8:$F$20</c:f>
              <c:numCache>
                <c:formatCode>0</c:formatCode>
                <c:ptCount val="13"/>
                <c:pt idx="0">
                  <c:v>31</c:v>
                </c:pt>
                <c:pt idx="1">
                  <c:v>22</c:v>
                </c:pt>
                <c:pt idx="2">
                  <c:v>40</c:v>
                </c:pt>
                <c:pt idx="3">
                  <c:v>55</c:v>
                </c:pt>
                <c:pt idx="4">
                  <c:v>84</c:v>
                </c:pt>
                <c:pt idx="5">
                  <c:v>136</c:v>
                </c:pt>
                <c:pt idx="6">
                  <c:v>34</c:v>
                </c:pt>
                <c:pt idx="7">
                  <c:v>24</c:v>
                </c:pt>
                <c:pt idx="8">
                  <c:v>48</c:v>
                </c:pt>
                <c:pt idx="9">
                  <c:v>50</c:v>
                </c:pt>
                <c:pt idx="10">
                  <c:v>37</c:v>
                </c:pt>
                <c:pt idx="11">
                  <c:v>53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C10-4B6E-A055-FF1944702796}"/>
            </c:ext>
          </c:extLst>
        </c:ser>
        <c:ser>
          <c:idx val="5"/>
          <c:order val="5"/>
          <c:tx>
            <c:strRef>
              <c:f>Отчет!$G$7</c:f>
              <c:strCache>
                <c:ptCount val="1"/>
                <c:pt idx="0">
                  <c:v>Внутренние переходы</c:v>
                </c:pt>
              </c:strCache>
            </c:strRef>
          </c:tx>
          <c:spPr>
            <a:solidFill>
              <a:schemeClr val="dk1">
                <a:tint val="60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Отчет!$G$8:$G$20</c:f>
              <c:numCache>
                <c:formatCode>0</c:formatCode>
                <c:ptCount val="13"/>
                <c:pt idx="0">
                  <c:v>12</c:v>
                </c:pt>
                <c:pt idx="1">
                  <c:v>12</c:v>
                </c:pt>
                <c:pt idx="2">
                  <c:v>18</c:v>
                </c:pt>
                <c:pt idx="3">
                  <c:v>13</c:v>
                </c:pt>
                <c:pt idx="4">
                  <c:v>21</c:v>
                </c:pt>
                <c:pt idx="5">
                  <c:v>6</c:v>
                </c:pt>
                <c:pt idx="6">
                  <c:v>14</c:v>
                </c:pt>
                <c:pt idx="7">
                  <c:v>7</c:v>
                </c:pt>
                <c:pt idx="8">
                  <c:v>8</c:v>
                </c:pt>
                <c:pt idx="9">
                  <c:v>15</c:v>
                </c:pt>
                <c:pt idx="10">
                  <c:v>4</c:v>
                </c:pt>
                <c:pt idx="11">
                  <c:v>13</c:v>
                </c:pt>
                <c:pt idx="12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C10-4B6E-A055-FF1944702796}"/>
            </c:ext>
          </c:extLst>
        </c:ser>
        <c:ser>
          <c:idx val="6"/>
          <c:order val="6"/>
          <c:tx>
            <c:strRef>
              <c:f>Отчет!$H$7</c:f>
              <c:strCache>
                <c:ptCount val="1"/>
                <c:pt idx="0">
                  <c:v>Переходы из мессенджеров</c:v>
                </c:pt>
              </c:strCache>
            </c:strRef>
          </c:tx>
          <c:spPr>
            <a:solidFill>
              <a:schemeClr val="dk1">
                <a:tint val="80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Отчет!$H$8:$H$20</c:f>
              <c:numCache>
                <c:formatCode>0</c:formatCode>
                <c:ptCount val="13"/>
                <c:pt idx="0">
                  <c:v>3</c:v>
                </c:pt>
                <c:pt idx="1">
                  <c:v>8</c:v>
                </c:pt>
                <c:pt idx="2">
                  <c:v>9</c:v>
                </c:pt>
                <c:pt idx="3">
                  <c:v>11</c:v>
                </c:pt>
                <c:pt idx="4">
                  <c:v>6</c:v>
                </c:pt>
                <c:pt idx="5">
                  <c:v>3</c:v>
                </c:pt>
                <c:pt idx="6">
                  <c:v>5</c:v>
                </c:pt>
                <c:pt idx="7">
                  <c:v>22</c:v>
                </c:pt>
                <c:pt idx="8">
                  <c:v>9</c:v>
                </c:pt>
                <c:pt idx="9">
                  <c:v>4</c:v>
                </c:pt>
                <c:pt idx="10">
                  <c:v>5</c:v>
                </c:pt>
                <c:pt idx="11">
                  <c:v>6</c:v>
                </c:pt>
                <c:pt idx="12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C10-4B6E-A055-FF1944702796}"/>
            </c:ext>
          </c:extLst>
        </c:ser>
        <c:ser>
          <c:idx val="7"/>
          <c:order val="7"/>
          <c:tx>
            <c:strRef>
              <c:f>Отчет!$I$7</c:f>
              <c:strCache>
                <c:ptCount val="1"/>
                <c:pt idx="0">
                  <c:v>Переходы по рекламе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Отчет!$I$8:$I$20</c:f>
              <c:numCache>
                <c:formatCode>0</c:formatCode>
                <c:ptCount val="13"/>
                <c:pt idx="0">
                  <c:v>0</c:v>
                </c:pt>
                <c:pt idx="1">
                  <c:v>0</c:v>
                </c:pt>
                <c:pt idx="2">
                  <c:v>1</c:v>
                </c:pt>
                <c:pt idx="3">
                  <c:v>0</c:v>
                </c:pt>
                <c:pt idx="4">
                  <c:v>2</c:v>
                </c:pt>
                <c:pt idx="5">
                  <c:v>0</c:v>
                </c:pt>
                <c:pt idx="6">
                  <c:v>1</c:v>
                </c:pt>
                <c:pt idx="7">
                  <c:v>0</c:v>
                </c:pt>
                <c:pt idx="8">
                  <c:v>0</c:v>
                </c:pt>
                <c:pt idx="9">
                  <c:v>1</c:v>
                </c:pt>
                <c:pt idx="10">
                  <c:v>1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9C10-4B6E-A055-FF1944702796}"/>
            </c:ext>
          </c:extLst>
        </c:ser>
        <c:ser>
          <c:idx val="8"/>
          <c:order val="8"/>
          <c:tx>
            <c:strRef>
              <c:f>Отчет!$J$7</c:f>
              <c:strCache>
                <c:ptCount val="1"/>
                <c:pt idx="0">
                  <c:v>Переходы с сохранённых страниц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cat>
            <c:numRef>
              <c:f>Отчет!$A$8:$A$20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Отчет!$J$8:$J$20</c:f>
              <c:numCache>
                <c:formatCode>0</c:formatCode>
                <c:ptCount val="13"/>
                <c:pt idx="0">
                  <c:v>2</c:v>
                </c:pt>
                <c:pt idx="1">
                  <c:v>1</c:v>
                </c:pt>
                <c:pt idx="2">
                  <c:v>0</c:v>
                </c:pt>
                <c:pt idx="3">
                  <c:v>0</c:v>
                </c:pt>
                <c:pt idx="4">
                  <c:v>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1</c:v>
                </c:pt>
                <c:pt idx="11">
                  <c:v>1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C10-4B6E-A055-FF19447027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69477440"/>
        <c:axId val="669477920"/>
      </c:barChart>
      <c:dateAx>
        <c:axId val="669477440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9477920"/>
        <c:crosses val="autoZero"/>
        <c:auto val="1"/>
        <c:lblOffset val="100"/>
        <c:baseTimeUnit val="months"/>
      </c:dateAx>
      <c:valAx>
        <c:axId val="669477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947744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Распределение долей посетителей и визитов по частоте посещения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Отчет!$B$48</c:f>
              <c:strCache>
                <c:ptCount val="1"/>
                <c:pt idx="0">
                  <c:v>доля Визиты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Отчет!$A$49:$A$55</c:f>
              <c:strCache>
                <c:ptCount val="7"/>
                <c:pt idx="0">
                  <c:v>0 дней (были визиты в один и тот же день)</c:v>
                </c:pt>
                <c:pt idx="1">
                  <c:v>1 день (был как минимум один визит на следующий день после предыдущего)</c:v>
                </c:pt>
                <c:pt idx="2">
                  <c:v>2‑3 дня )был как минимум один визит через 2-3 дня после предыдущего)</c:v>
                </c:pt>
                <c:pt idx="3">
                  <c:v>4‑7 дней (был как минимум один визит через 4-7 дней после предыдущего)</c:v>
                </c:pt>
                <c:pt idx="4">
                  <c:v>8‑15 дней (был как минимум один визит через 8-15 дней после предыдущего)</c:v>
                </c:pt>
                <c:pt idx="5">
                  <c:v>16‑31 день (был как минимум один визит через 16-31 день после предыдущего)</c:v>
                </c:pt>
                <c:pt idx="6">
                  <c:v>Более мес (был как минимум один визит через месяц после предыдущего)</c:v>
                </c:pt>
              </c:strCache>
            </c:strRef>
          </c:cat>
          <c:val>
            <c:numRef>
              <c:f>Отчет!$B$49:$B$55</c:f>
              <c:numCache>
                <c:formatCode>0%</c:formatCode>
                <c:ptCount val="7"/>
                <c:pt idx="0">
                  <c:v>0.38311111111111112</c:v>
                </c:pt>
                <c:pt idx="1">
                  <c:v>0.14577777777777778</c:v>
                </c:pt>
                <c:pt idx="2">
                  <c:v>0.10577777777777778</c:v>
                </c:pt>
                <c:pt idx="3">
                  <c:v>0.12088888888888889</c:v>
                </c:pt>
                <c:pt idx="4">
                  <c:v>9.6888888888888886E-2</c:v>
                </c:pt>
                <c:pt idx="5">
                  <c:v>6.933333333333333E-2</c:v>
                </c:pt>
                <c:pt idx="6">
                  <c:v>7.8222222222222221E-2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ED-4120-A41E-17F5BF70D348}"/>
            </c:ext>
          </c:extLst>
        </c:ser>
        <c:ser>
          <c:idx val="1"/>
          <c:order val="1"/>
          <c:tx>
            <c:strRef>
              <c:f>Отчет!$C$48</c:f>
              <c:strCache>
                <c:ptCount val="1"/>
                <c:pt idx="0">
                  <c:v>доля Посетители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Отчет!$A$49:$A$55</c:f>
              <c:strCache>
                <c:ptCount val="7"/>
                <c:pt idx="0">
                  <c:v>0 дней (были визиты в один и тот же день)</c:v>
                </c:pt>
                <c:pt idx="1">
                  <c:v>1 день (был как минимум один визит на следующий день после предыдущего)</c:v>
                </c:pt>
                <c:pt idx="2">
                  <c:v>2‑3 дня )был как минимум один визит через 2-3 дня после предыдущего)</c:v>
                </c:pt>
                <c:pt idx="3">
                  <c:v>4‑7 дней (был как минимум один визит через 4-7 дней после предыдущего)</c:v>
                </c:pt>
                <c:pt idx="4">
                  <c:v>8‑15 дней (был как минимум один визит через 8-15 дней после предыдущего)</c:v>
                </c:pt>
                <c:pt idx="5">
                  <c:v>16‑31 день (был как минимум один визит через 16-31 день после предыдущего)</c:v>
                </c:pt>
                <c:pt idx="6">
                  <c:v>Более мес (был как минимум один визит через месяц после предыдущего)</c:v>
                </c:pt>
              </c:strCache>
            </c:strRef>
          </c:cat>
          <c:val>
            <c:numRef>
              <c:f>Отчет!$C$49:$C$55</c:f>
              <c:numCache>
                <c:formatCode>0%</c:formatCode>
                <c:ptCount val="7"/>
                <c:pt idx="0">
                  <c:v>0.40202275600505688</c:v>
                </c:pt>
                <c:pt idx="1">
                  <c:v>0.10872313527180784</c:v>
                </c:pt>
                <c:pt idx="2">
                  <c:v>8.7231352718078387E-2</c:v>
                </c:pt>
                <c:pt idx="3">
                  <c:v>0.11630847029077118</c:v>
                </c:pt>
                <c:pt idx="4">
                  <c:v>8.7231352718078387E-2</c:v>
                </c:pt>
                <c:pt idx="5">
                  <c:v>8.8495575221238937E-2</c:v>
                </c:pt>
                <c:pt idx="6">
                  <c:v>0.1099873577749684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DED-4120-A41E-17F5BF70D34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114313279"/>
        <c:axId val="1114316159"/>
      </c:barChart>
      <c:catAx>
        <c:axId val="11143132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14316159"/>
        <c:crosses val="autoZero"/>
        <c:auto val="1"/>
        <c:lblAlgn val="ctr"/>
        <c:lblOffset val="100"/>
        <c:noMultiLvlLbl val="0"/>
      </c:catAx>
      <c:valAx>
        <c:axId val="111431615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1143132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Отчет!$K$16</c:f>
              <c:strCache>
                <c:ptCount val="1"/>
                <c:pt idx="0">
                  <c:v> Посетители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BBF-4792-AFF3-FC42BDB14EE6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BBF-4792-AFF3-FC42BDB14EE6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BBF-4792-AFF3-FC42BDB14EE6}"/>
              </c:ext>
            </c:extLst>
          </c:dPt>
          <c:dLbls>
            <c:dLbl>
              <c:idx val="0"/>
              <c:layout>
                <c:manualLayout>
                  <c:x val="1.8667760279965005E-2"/>
                  <c:y val="-1.017023913677457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BBF-4792-AFF3-FC42BDB14EE6}"/>
                </c:ext>
              </c:extLst>
            </c:dLbl>
            <c:dLbl>
              <c:idx val="1"/>
              <c:layout>
                <c:manualLayout>
                  <c:x val="-4.2191819772528436E-2"/>
                  <c:y val="3.6217920676582097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BBF-4792-AFF3-FC42BDB14EE6}"/>
                </c:ext>
              </c:extLst>
            </c:dLbl>
            <c:dLbl>
              <c:idx val="2"/>
              <c:layout>
                <c:manualLayout>
                  <c:x val="0.15754637848706185"/>
                  <c:y val="2.7012647223545735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BBF-4792-AFF3-FC42BDB14EE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Отчет!$J$17:$J$19</c:f>
              <c:strCache>
                <c:ptCount val="3"/>
                <c:pt idx="0">
                  <c:v>Смартфоны</c:v>
                </c:pt>
                <c:pt idx="1">
                  <c:v>ПК</c:v>
                </c:pt>
                <c:pt idx="2">
                  <c:v>Планшеты</c:v>
                </c:pt>
              </c:strCache>
            </c:strRef>
          </c:cat>
          <c:val>
            <c:numRef>
              <c:f>Отчет!$K$17:$K$19</c:f>
              <c:numCache>
                <c:formatCode>0.00%</c:formatCode>
                <c:ptCount val="3"/>
                <c:pt idx="0">
                  <c:v>0.65948275862068961</c:v>
                </c:pt>
                <c:pt idx="1">
                  <c:v>0.33568965517241378</c:v>
                </c:pt>
                <c:pt idx="2">
                  <c:v>4.827586206896552E-3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BBF-4792-AFF3-FC42BDB14EE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Динамика количества визитов и посетителей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Отчет!$B$7</c:f>
              <c:strCache>
                <c:ptCount val="1"/>
                <c:pt idx="0">
                  <c:v>Визиты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Отчет!$A$8:$A$12</c:f>
              <c:numCache>
                <c:formatCode>mmm\-yy</c:formatCode>
                <c:ptCount val="5"/>
                <c:pt idx="0">
                  <c:v>45566</c:v>
                </c:pt>
                <c:pt idx="1">
                  <c:v>45597</c:v>
                </c:pt>
                <c:pt idx="2">
                  <c:v>45627</c:v>
                </c:pt>
                <c:pt idx="3">
                  <c:v>45658</c:v>
                </c:pt>
                <c:pt idx="4">
                  <c:v>45689</c:v>
                </c:pt>
              </c:numCache>
            </c:numRef>
          </c:cat>
          <c:val>
            <c:numRef>
              <c:f>Отчет!$B$8:$B$12</c:f>
              <c:numCache>
                <c:formatCode>0</c:formatCode>
                <c:ptCount val="5"/>
                <c:pt idx="0">
                  <c:v>154</c:v>
                </c:pt>
                <c:pt idx="1">
                  <c:v>190</c:v>
                </c:pt>
                <c:pt idx="2">
                  <c:v>274</c:v>
                </c:pt>
                <c:pt idx="3">
                  <c:v>340</c:v>
                </c:pt>
                <c:pt idx="4">
                  <c:v>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02-477E-8642-D638A8BBB90F}"/>
            </c:ext>
          </c:extLst>
        </c:ser>
        <c:ser>
          <c:idx val="1"/>
          <c:order val="1"/>
          <c:tx>
            <c:strRef>
              <c:f>Отчет!$C$7</c:f>
              <c:strCache>
                <c:ptCount val="1"/>
                <c:pt idx="0">
                  <c:v>Посетители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Отчет!$A$8:$A$12</c:f>
              <c:numCache>
                <c:formatCode>mmm\-yy</c:formatCode>
                <c:ptCount val="5"/>
                <c:pt idx="0">
                  <c:v>45566</c:v>
                </c:pt>
                <c:pt idx="1">
                  <c:v>45597</c:v>
                </c:pt>
                <c:pt idx="2">
                  <c:v>45627</c:v>
                </c:pt>
                <c:pt idx="3">
                  <c:v>45658</c:v>
                </c:pt>
                <c:pt idx="4">
                  <c:v>45689</c:v>
                </c:pt>
              </c:numCache>
            </c:numRef>
          </c:cat>
          <c:val>
            <c:numRef>
              <c:f>Отчет!$C$8:$C$12</c:f>
              <c:numCache>
                <c:formatCode>0</c:formatCode>
                <c:ptCount val="5"/>
                <c:pt idx="0">
                  <c:v>113</c:v>
                </c:pt>
                <c:pt idx="1">
                  <c:v>142</c:v>
                </c:pt>
                <c:pt idx="2">
                  <c:v>197</c:v>
                </c:pt>
                <c:pt idx="3">
                  <c:v>280</c:v>
                </c:pt>
                <c:pt idx="4">
                  <c:v>253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02-477E-8642-D638A8BBB90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65466607"/>
        <c:axId val="665467087"/>
      </c:barChart>
      <c:dateAx>
        <c:axId val="665466607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5467087"/>
        <c:crosses val="autoZero"/>
        <c:auto val="1"/>
        <c:lblOffset val="100"/>
        <c:baseTimeUnit val="months"/>
      </c:dateAx>
      <c:valAx>
        <c:axId val="665467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5466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'[cardioteka-Источники^J_сводка_ПЛЮС АВТОРИЗАЦИЯ.xlsx]Лист2'!$G$76</c:f>
              <c:strCache>
                <c:ptCount val="1"/>
                <c:pt idx="0">
                  <c:v> Вернувшиеся посетители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77-4468-ADAA-DCE437355A6E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177-4468-ADAA-DCE437355A6E}"/>
                </c:ext>
              </c:extLst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177-4468-ADAA-DCE437355A6E}"/>
                </c:ext>
              </c:extLst>
            </c:dLbl>
            <c:dLbl>
              <c:idx val="6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77-4468-ADAA-DCE437355A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АВТОРИЗАЦИЯ.xlsx]Лист2'!$F$77:$F$83</c:f>
              <c:strCache>
                <c:ptCount val="7"/>
                <c:pt idx="0">
                  <c:v>ВКонтакте</c:v>
                </c:pt>
                <c:pt idx="1">
                  <c:v>Google Ads</c:v>
                </c:pt>
                <c:pt idx="2">
                  <c:v>Таргет@Mail.ru</c:v>
                </c:pt>
                <c:pt idx="3">
                  <c:v>Яндекс.Директ: Не определено</c:v>
                </c:pt>
                <c:pt idx="4">
                  <c:v>VK Реклама</c:v>
                </c:pt>
                <c:pt idx="5">
                  <c:v>Другая реклама: определено по меткам</c:v>
                </c:pt>
                <c:pt idx="6">
                  <c:v>Яндекс: Директ</c:v>
                </c:pt>
              </c:strCache>
            </c:strRef>
          </c:cat>
          <c:val>
            <c:numRef>
              <c:f>'[cardioteka-Источники^J_сводка_ПЛЮС АВТОРИЗАЦИЯ.xlsx]Лист2'!$G$77:$G$83</c:f>
              <c:numCache>
                <c:formatCode>0.0%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4.5024763619990995E-4</c:v>
                </c:pt>
                <c:pt idx="3">
                  <c:v>4.7276001800990543E-2</c:v>
                </c:pt>
                <c:pt idx="4">
                  <c:v>6.3935164340387207E-2</c:v>
                </c:pt>
                <c:pt idx="5">
                  <c:v>0.11166141377757767</c:v>
                </c:pt>
                <c:pt idx="6">
                  <c:v>0.77667717244484469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177-4468-ADAA-DCE437355A6E}"/>
            </c:ext>
          </c:extLst>
        </c:ser>
        <c:ser>
          <c:idx val="1"/>
          <c:order val="1"/>
          <c:tx>
            <c:strRef>
              <c:f>'[cardioteka-Источники^J_сводка_ПЛЮС АВТОРИЗАЦИЯ.xlsx]Лист2'!$H$76</c:f>
              <c:strCache>
                <c:ptCount val="1"/>
                <c:pt idx="0">
                  <c:v> Новые посетители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177-4468-ADAA-DCE437355A6E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177-4468-ADAA-DCE437355A6E}"/>
                </c:ext>
              </c:extLst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177-4468-ADAA-DCE437355A6E}"/>
                </c:ext>
              </c:extLst>
            </c:dLbl>
            <c:dLbl>
              <c:idx val="6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177-4468-ADAA-DCE437355A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АВТОРИЗАЦИЯ.xlsx]Лист2'!$F$77:$F$83</c:f>
              <c:strCache>
                <c:ptCount val="7"/>
                <c:pt idx="0">
                  <c:v>ВКонтакте</c:v>
                </c:pt>
                <c:pt idx="1">
                  <c:v>Google Ads</c:v>
                </c:pt>
                <c:pt idx="2">
                  <c:v>Таргет@Mail.ru</c:v>
                </c:pt>
                <c:pt idx="3">
                  <c:v>Яндекс.Директ: Не определено</c:v>
                </c:pt>
                <c:pt idx="4">
                  <c:v>VK Реклама</c:v>
                </c:pt>
                <c:pt idx="5">
                  <c:v>Другая реклама: определено по меткам</c:v>
                </c:pt>
                <c:pt idx="6">
                  <c:v>Яндекс: Директ</c:v>
                </c:pt>
              </c:strCache>
            </c:strRef>
          </c:cat>
          <c:val>
            <c:numRef>
              <c:f>'[cardioteka-Источники^J_сводка_ПЛЮС АВТОРИЗАЦИЯ.xlsx]Лист2'!$H$77:$H$83</c:f>
              <c:numCache>
                <c:formatCode>0.0%</c:formatCode>
                <c:ptCount val="7"/>
                <c:pt idx="0">
                  <c:v>4.8253232966608759E-5</c:v>
                </c:pt>
                <c:pt idx="1">
                  <c:v>9.6506465933217519E-5</c:v>
                </c:pt>
                <c:pt idx="2">
                  <c:v>4.8253232966608759E-5</c:v>
                </c:pt>
                <c:pt idx="3">
                  <c:v>1.8867014089944026E-2</c:v>
                </c:pt>
                <c:pt idx="4">
                  <c:v>7.300714147847906E-2</c:v>
                </c:pt>
                <c:pt idx="5">
                  <c:v>0.12299749083188574</c:v>
                </c:pt>
                <c:pt idx="6">
                  <c:v>0.78493534066782478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0177-4468-ADAA-DCE437355A6E}"/>
            </c:ext>
          </c:extLst>
        </c:ser>
        <c:ser>
          <c:idx val="2"/>
          <c:order val="2"/>
          <c:tx>
            <c:strRef>
              <c:f>'[cardioteka-Источники^J_сводка_ПЛЮС АВТОРИЗАЦИЯ.xlsx]Лист2'!$I$76</c:f>
              <c:strCache>
                <c:ptCount val="1"/>
                <c:pt idx="0">
                  <c:v>Авторизованные посетители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3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0177-4468-ADAA-DCE437355A6E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177-4468-ADAA-DCE437355A6E}"/>
                </c:ext>
              </c:extLst>
            </c:dLbl>
            <c:dLbl>
              <c:idx val="5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177-4468-ADAA-DCE437355A6E}"/>
                </c:ext>
              </c:extLst>
            </c:dLbl>
            <c:dLbl>
              <c:idx val="6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0177-4468-ADAA-DCE437355A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bg2">
                        <a:lumMod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'[cardioteka-Источники^J_сводка_ПЛЮС АВТОРИЗАЦИЯ.xlsx]Лист2'!$F$77:$F$83</c:f>
              <c:strCache>
                <c:ptCount val="7"/>
                <c:pt idx="0">
                  <c:v>ВКонтакте</c:v>
                </c:pt>
                <c:pt idx="1">
                  <c:v>Google Ads</c:v>
                </c:pt>
                <c:pt idx="2">
                  <c:v>Таргет@Mail.ru</c:v>
                </c:pt>
                <c:pt idx="3">
                  <c:v>Яндекс.Директ: Не определено</c:v>
                </c:pt>
                <c:pt idx="4">
                  <c:v>VK Реклама</c:v>
                </c:pt>
                <c:pt idx="5">
                  <c:v>Другая реклама: определено по меткам</c:v>
                </c:pt>
                <c:pt idx="6">
                  <c:v>Яндекс: Директ</c:v>
                </c:pt>
              </c:strCache>
            </c:strRef>
          </c:cat>
          <c:val>
            <c:numRef>
              <c:f>'[cardioteka-Источники^J_сводка_ПЛЮС АВТОРИЗАЦИЯ.xlsx]Лист2'!$I$77:$I$83</c:f>
              <c:numCache>
                <c:formatCode>0.0%</c:formatCode>
                <c:ptCount val="7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5.808080808080808E-2</c:v>
                </c:pt>
                <c:pt idx="4">
                  <c:v>5.1767676767676768E-2</c:v>
                </c:pt>
                <c:pt idx="5">
                  <c:v>0.13636363636363635</c:v>
                </c:pt>
                <c:pt idx="6">
                  <c:v>0.75378787878787878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177-4468-ADAA-DCE437355A6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07254736"/>
        <c:axId val="1307260496"/>
      </c:barChart>
      <c:catAx>
        <c:axId val="1307254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307260496"/>
        <c:crosses val="autoZero"/>
        <c:auto val="1"/>
        <c:lblAlgn val="ctr"/>
        <c:lblOffset val="100"/>
        <c:noMultiLvlLbl val="0"/>
      </c:catAx>
      <c:valAx>
        <c:axId val="1307260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307254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'прямые заходы год'!$B$153</c:f>
              <c:strCache>
                <c:ptCount val="1"/>
                <c:pt idx="0">
                  <c:v>Новые посетители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'прямые заходы год'!$A$154:$A$166</c:f>
              <c:numCache>
                <c:formatCode>mmm\ 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'прямые заходы год'!$B$154:$B$166</c:f>
              <c:numCache>
                <c:formatCode>0</c:formatCode>
                <c:ptCount val="13"/>
                <c:pt idx="0">
                  <c:v>3309</c:v>
                </c:pt>
                <c:pt idx="1">
                  <c:v>1894</c:v>
                </c:pt>
                <c:pt idx="2">
                  <c:v>2728</c:v>
                </c:pt>
                <c:pt idx="3">
                  <c:v>431</c:v>
                </c:pt>
                <c:pt idx="4">
                  <c:v>841</c:v>
                </c:pt>
                <c:pt idx="5">
                  <c:v>2247</c:v>
                </c:pt>
                <c:pt idx="6">
                  <c:v>838</c:v>
                </c:pt>
                <c:pt idx="7">
                  <c:v>395</c:v>
                </c:pt>
                <c:pt idx="8">
                  <c:v>546</c:v>
                </c:pt>
                <c:pt idx="9">
                  <c:v>886</c:v>
                </c:pt>
                <c:pt idx="10">
                  <c:v>429</c:v>
                </c:pt>
                <c:pt idx="11">
                  <c:v>752</c:v>
                </c:pt>
                <c:pt idx="12">
                  <c:v>1027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A3-4BCF-B096-A7C06D44C9D9}"/>
            </c:ext>
          </c:extLst>
        </c:ser>
        <c:ser>
          <c:idx val="1"/>
          <c:order val="1"/>
          <c:tx>
            <c:strRef>
              <c:f>'прямые заходы год'!$C$153</c:f>
              <c:strCache>
                <c:ptCount val="1"/>
                <c:pt idx="0">
                  <c:v>Вернувшиеся посетители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'прямые заходы год'!$A$154:$A$166</c:f>
              <c:numCache>
                <c:formatCode>mmm\ 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'прямые заходы год'!$C$154:$C$166</c:f>
              <c:numCache>
                <c:formatCode>0</c:formatCode>
                <c:ptCount val="13"/>
                <c:pt idx="0">
                  <c:v>80</c:v>
                </c:pt>
                <c:pt idx="1">
                  <c:v>107</c:v>
                </c:pt>
                <c:pt idx="2">
                  <c:v>123</c:v>
                </c:pt>
                <c:pt idx="3">
                  <c:v>96</c:v>
                </c:pt>
                <c:pt idx="4">
                  <c:v>101</c:v>
                </c:pt>
                <c:pt idx="5">
                  <c:v>148</c:v>
                </c:pt>
                <c:pt idx="6">
                  <c:v>114</c:v>
                </c:pt>
                <c:pt idx="7">
                  <c:v>57</c:v>
                </c:pt>
                <c:pt idx="8">
                  <c:v>59</c:v>
                </c:pt>
                <c:pt idx="9">
                  <c:v>76</c:v>
                </c:pt>
                <c:pt idx="10">
                  <c:v>56</c:v>
                </c:pt>
                <c:pt idx="11">
                  <c:v>66</c:v>
                </c:pt>
                <c:pt idx="12">
                  <c:v>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FA3-4BCF-B096-A7C06D44C9D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339158527"/>
        <c:axId val="339170527"/>
      </c:barChart>
      <c:dateAx>
        <c:axId val="339158527"/>
        <c:scaling>
          <c:orientation val="minMax"/>
        </c:scaling>
        <c:delete val="0"/>
        <c:axPos val="b"/>
        <c:numFmt formatCode="mmm\ 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9170527"/>
        <c:crosses val="autoZero"/>
        <c:auto val="1"/>
        <c:lblOffset val="100"/>
        <c:baseTimeUnit val="months"/>
      </c:dateAx>
      <c:valAx>
        <c:axId val="3391705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3391585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Отчет!$B$37</c:f>
              <c:strCache>
                <c:ptCount val="1"/>
                <c:pt idx="0">
                  <c:v>Переходы из поисковых систем</c:v>
                </c:pt>
              </c:strCache>
            </c:strRef>
          </c:tx>
          <c:spPr>
            <a:ln w="28575" cap="rnd">
              <a:solidFill>
                <a:schemeClr val="dk1">
                  <a:tint val="885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Отчет!$A$38:$A$49</c:f>
              <c:numCache>
                <c:formatCode>mmm\-yy</c:formatCode>
                <c:ptCount val="12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</c:numCache>
            </c:numRef>
          </c:cat>
          <c:val>
            <c:numRef>
              <c:f>Отчет!$B$38:$B$49</c:f>
              <c:numCache>
                <c:formatCode>0.00%</c:formatCode>
                <c:ptCount val="12"/>
                <c:pt idx="0">
                  <c:v>1</c:v>
                </c:pt>
                <c:pt idx="1">
                  <c:v>1.0286553350538401</c:v>
                </c:pt>
                <c:pt idx="2">
                  <c:v>1.0506243331314704</c:v>
                </c:pt>
                <c:pt idx="3">
                  <c:v>0.99994510395937697</c:v>
                </c:pt>
                <c:pt idx="4">
                  <c:v>1.183582437792509</c:v>
                </c:pt>
                <c:pt idx="5">
                  <c:v>0.85785683639273169</c:v>
                </c:pt>
                <c:pt idx="6">
                  <c:v>0.84502358777490905</c:v>
                </c:pt>
                <c:pt idx="7">
                  <c:v>1.1546853504814922</c:v>
                </c:pt>
                <c:pt idx="8">
                  <c:v>0.92422143411282276</c:v>
                </c:pt>
                <c:pt idx="9">
                  <c:v>1.3337230566297928</c:v>
                </c:pt>
                <c:pt idx="10">
                  <c:v>0.94615522938254404</c:v>
                </c:pt>
                <c:pt idx="11">
                  <c:v>1.0623730504709754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6C-47E8-8C60-369983917E1D}"/>
            </c:ext>
          </c:extLst>
        </c:ser>
        <c:ser>
          <c:idx val="1"/>
          <c:order val="1"/>
          <c:tx>
            <c:strRef>
              <c:f>Отчет!$C$37</c:f>
              <c:strCache>
                <c:ptCount val="1"/>
                <c:pt idx="0">
                  <c:v>Переходы по рекламе</c:v>
                </c:pt>
              </c:strCache>
            </c:strRef>
          </c:tx>
          <c:spPr>
            <a:ln w="28575" cap="rnd">
              <a:solidFill>
                <a:schemeClr val="dk1">
                  <a:tint val="5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Отчет!$A$38:$A$49</c:f>
              <c:numCache>
                <c:formatCode>mmm\-yy</c:formatCode>
                <c:ptCount val="12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</c:numCache>
            </c:numRef>
          </c:cat>
          <c:val>
            <c:numRef>
              <c:f>Отчет!$C$38:$C$49</c:f>
              <c:numCache>
                <c:formatCode>0.00%</c:formatCode>
                <c:ptCount val="12"/>
                <c:pt idx="0">
                  <c:v>1</c:v>
                </c:pt>
                <c:pt idx="1">
                  <c:v>0.95920405654578977</c:v>
                </c:pt>
                <c:pt idx="2">
                  <c:v>1.3323187825390468</c:v>
                </c:pt>
                <c:pt idx="3">
                  <c:v>0.96687507514728865</c:v>
                </c:pt>
                <c:pt idx="4">
                  <c:v>1.2332898091152149</c:v>
                </c:pt>
                <c:pt idx="5">
                  <c:v>0.88122006554071086</c:v>
                </c:pt>
                <c:pt idx="6">
                  <c:v>0.87070198523943021</c:v>
                </c:pt>
                <c:pt idx="7">
                  <c:v>1.1772126946579933</c:v>
                </c:pt>
                <c:pt idx="8">
                  <c:v>1.2013842375530253</c:v>
                </c:pt>
                <c:pt idx="9">
                  <c:v>1.6205630923620145</c:v>
                </c:pt>
                <c:pt idx="10">
                  <c:v>1.1846564031994495</c:v>
                </c:pt>
                <c:pt idx="11">
                  <c:v>0.91474275204491551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6C-47E8-8C60-369983917E1D}"/>
            </c:ext>
          </c:extLst>
        </c:ser>
        <c:ser>
          <c:idx val="2"/>
          <c:order val="2"/>
          <c:tx>
            <c:strRef>
              <c:f>Отчет!$D$37</c:f>
              <c:strCache>
                <c:ptCount val="1"/>
                <c:pt idx="0">
                  <c:v>Прямые заходы</c:v>
                </c:pt>
              </c:strCache>
            </c:strRef>
          </c:tx>
          <c:spPr>
            <a:ln w="28575" cap="rnd">
              <a:solidFill>
                <a:schemeClr val="dk1">
                  <a:tint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Отчет!$A$38:$A$49</c:f>
              <c:numCache>
                <c:formatCode>mmm\-yy</c:formatCode>
                <c:ptCount val="12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</c:numCache>
            </c:numRef>
          </c:cat>
          <c:val>
            <c:numRef>
              <c:f>Отчет!$D$38:$D$49</c:f>
              <c:numCache>
                <c:formatCode>0.00%</c:formatCode>
                <c:ptCount val="12"/>
                <c:pt idx="0">
                  <c:v>1</c:v>
                </c:pt>
                <c:pt idx="1">
                  <c:v>1.0818350898946063</c:v>
                </c:pt>
                <c:pt idx="2">
                  <c:v>1.0483012689316413</c:v>
                </c:pt>
                <c:pt idx="3">
                  <c:v>1.0003123779773526</c:v>
                </c:pt>
                <c:pt idx="4">
                  <c:v>1.0909516746037942</c:v>
                </c:pt>
                <c:pt idx="5">
                  <c:v>0.79690854443967363</c:v>
                </c:pt>
                <c:pt idx="6">
                  <c:v>0.99524066091954022</c:v>
                </c:pt>
                <c:pt idx="7">
                  <c:v>1.2937832716773436</c:v>
                </c:pt>
                <c:pt idx="8">
                  <c:v>1.1003556733384476</c:v>
                </c:pt>
                <c:pt idx="9">
                  <c:v>0.97021168715933581</c:v>
                </c:pt>
                <c:pt idx="10">
                  <c:v>0.94408152599947737</c:v>
                </c:pt>
                <c:pt idx="11">
                  <c:v>0.94609742596180457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76C-47E8-8C60-369983917E1D}"/>
            </c:ext>
          </c:extLst>
        </c:ser>
        <c:ser>
          <c:idx val="3"/>
          <c:order val="3"/>
          <c:tx>
            <c:strRef>
              <c:f>Отчет!$E$37</c:f>
              <c:strCache>
                <c:ptCount val="1"/>
                <c:pt idx="0">
                  <c:v>Переходы по ссылкам на сайтах</c:v>
                </c:pt>
              </c:strCache>
            </c:strRef>
          </c:tx>
          <c:spPr>
            <a:ln w="28575" cap="rnd">
              <a:solidFill>
                <a:schemeClr val="dk1">
                  <a:tint val="985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Отчет!$A$38:$A$49</c:f>
              <c:numCache>
                <c:formatCode>mmm\-yy</c:formatCode>
                <c:ptCount val="12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</c:numCache>
            </c:numRef>
          </c:cat>
          <c:val>
            <c:numRef>
              <c:f>Отчет!$E$38:$E$49</c:f>
              <c:numCache>
                <c:formatCode>0.00%</c:formatCode>
                <c:ptCount val="12"/>
                <c:pt idx="0">
                  <c:v>1</c:v>
                </c:pt>
                <c:pt idx="1">
                  <c:v>1.0723469165395512</c:v>
                </c:pt>
                <c:pt idx="2">
                  <c:v>1.0307864255232677</c:v>
                </c:pt>
                <c:pt idx="3">
                  <c:v>1.1405618531296204</c:v>
                </c:pt>
                <c:pt idx="4">
                  <c:v>1.1090657678679456</c:v>
                </c:pt>
                <c:pt idx="5">
                  <c:v>1.1648094755707941</c:v>
                </c:pt>
                <c:pt idx="6">
                  <c:v>1.2347471233609848</c:v>
                </c:pt>
                <c:pt idx="7">
                  <c:v>0.71728883350490324</c:v>
                </c:pt>
                <c:pt idx="8">
                  <c:v>0.83080293073494982</c:v>
                </c:pt>
                <c:pt idx="9">
                  <c:v>1.3440312755705064</c:v>
                </c:pt>
                <c:pt idx="10">
                  <c:v>0.83913955218832448</c:v>
                </c:pt>
                <c:pt idx="11">
                  <c:v>1.0661829907295446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76C-47E8-8C60-369983917E1D}"/>
            </c:ext>
          </c:extLst>
        </c:ser>
        <c:ser>
          <c:idx val="4"/>
          <c:order val="4"/>
          <c:tx>
            <c:strRef>
              <c:f>Отчет!$F$37</c:f>
              <c:strCache>
                <c:ptCount val="1"/>
                <c:pt idx="0">
                  <c:v>Внутренние переходы</c:v>
                </c:pt>
              </c:strCache>
            </c:strRef>
          </c:tx>
          <c:spPr>
            <a:ln w="28575" cap="rnd">
              <a:solidFill>
                <a:schemeClr val="dk1">
                  <a:tint val="30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Отчет!$A$38:$A$49</c:f>
              <c:numCache>
                <c:formatCode>mmm\-yy</c:formatCode>
                <c:ptCount val="12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</c:numCache>
            </c:numRef>
          </c:cat>
          <c:val>
            <c:numRef>
              <c:f>Отчет!$F$38:$F$49</c:f>
              <c:numCache>
                <c:formatCode>0.00%</c:formatCode>
                <c:ptCount val="12"/>
                <c:pt idx="0">
                  <c:v>1</c:v>
                </c:pt>
                <c:pt idx="1">
                  <c:v>0.88283740701381508</c:v>
                </c:pt>
                <c:pt idx="2">
                  <c:v>1.4676497141137526</c:v>
                </c:pt>
                <c:pt idx="3">
                  <c:v>0.8535985236825917</c:v>
                </c:pt>
                <c:pt idx="4">
                  <c:v>1.1253903435022821</c:v>
                </c:pt>
                <c:pt idx="5">
                  <c:v>0.96350053361792953</c:v>
                </c:pt>
                <c:pt idx="6">
                  <c:v>0.99844926894107222</c:v>
                </c:pt>
                <c:pt idx="7">
                  <c:v>1.7958730863101842</c:v>
                </c:pt>
                <c:pt idx="8">
                  <c:v>1.0770941438102297</c:v>
                </c:pt>
                <c:pt idx="9">
                  <c:v>0.82312456985547144</c:v>
                </c:pt>
                <c:pt idx="10">
                  <c:v>0.84531772575250841</c:v>
                </c:pt>
                <c:pt idx="11">
                  <c:v>1.0077481041872733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76C-47E8-8C60-369983917E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5376512"/>
        <c:axId val="605379872"/>
      </c:lineChart>
      <c:dateAx>
        <c:axId val="60537651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05379872"/>
        <c:crosses val="autoZero"/>
        <c:auto val="1"/>
        <c:lblOffset val="100"/>
        <c:baseTimeUnit val="months"/>
      </c:dateAx>
      <c:valAx>
        <c:axId val="60537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05376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Лист1!$B$18</c:f>
              <c:strCache>
                <c:ptCount val="1"/>
                <c:pt idx="0">
                  <c:v>Средняя Глубина просмотра вернувшихся посетителей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Лист1!$A$19:$A$29</c:f>
              <c:strCache>
                <c:ptCount val="11"/>
                <c:pt idx="0">
                  <c:v>Переходы из социальных сетей</c:v>
                </c:pt>
                <c:pt idx="1">
                  <c:v>Переходы из рекомендательных систем</c:v>
                </c:pt>
                <c:pt idx="2">
                  <c:v>Переходы по рекламе</c:v>
                </c:pt>
                <c:pt idx="3">
                  <c:v>Переходы по ссылкам на сайтах</c:v>
                </c:pt>
                <c:pt idx="4">
                  <c:v>Переходы с сохранённых страниц</c:v>
                </c:pt>
                <c:pt idx="5">
                  <c:v>Переходы из поисковых систем</c:v>
                </c:pt>
                <c:pt idx="6">
                  <c:v>Переходы из мессенджеров</c:v>
                </c:pt>
                <c:pt idx="7">
                  <c:v>Прямые заходы</c:v>
                </c:pt>
                <c:pt idx="8">
                  <c:v>Переходы с почтовых рассылок</c:v>
                </c:pt>
                <c:pt idx="9">
                  <c:v>Не определено</c:v>
                </c:pt>
                <c:pt idx="10">
                  <c:v>Внутренние переходы</c:v>
                </c:pt>
              </c:strCache>
            </c:strRef>
          </c:cat>
          <c:val>
            <c:numRef>
              <c:f>Лист1!$B$19:$B$29</c:f>
              <c:numCache>
                <c:formatCode>0.00</c:formatCode>
                <c:ptCount val="11"/>
                <c:pt idx="0">
                  <c:v>1.0751515151515152</c:v>
                </c:pt>
                <c:pt idx="1">
                  <c:v>1.5</c:v>
                </c:pt>
                <c:pt idx="2">
                  <c:v>1.7211404172599476</c:v>
                </c:pt>
                <c:pt idx="3">
                  <c:v>1.8419097532292941</c:v>
                </c:pt>
                <c:pt idx="4">
                  <c:v>2</c:v>
                </c:pt>
                <c:pt idx="5">
                  <c:v>2.1267429276150205</c:v>
                </c:pt>
                <c:pt idx="6">
                  <c:v>2.2159090909090908</c:v>
                </c:pt>
                <c:pt idx="7">
                  <c:v>2.4137931034482758</c:v>
                </c:pt>
                <c:pt idx="8">
                  <c:v>2.6488970588235294</c:v>
                </c:pt>
                <c:pt idx="9">
                  <c:v>3.2727272727272729</c:v>
                </c:pt>
                <c:pt idx="10">
                  <c:v>4.6533742331288339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59-4634-AFEC-E8806BD50BD4}"/>
            </c:ext>
          </c:extLst>
        </c:ser>
        <c:ser>
          <c:idx val="1"/>
          <c:order val="1"/>
          <c:tx>
            <c:strRef>
              <c:f>Лист1!$C$18</c:f>
              <c:strCache>
                <c:ptCount val="1"/>
                <c:pt idx="0">
                  <c:v>Средняя Глубина просмотра новых посетителей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Лист1!$A$19:$A$29</c:f>
              <c:strCache>
                <c:ptCount val="11"/>
                <c:pt idx="0">
                  <c:v>Переходы из социальных сетей</c:v>
                </c:pt>
                <c:pt idx="1">
                  <c:v>Переходы из рекомендательных систем</c:v>
                </c:pt>
                <c:pt idx="2">
                  <c:v>Переходы по рекламе</c:v>
                </c:pt>
                <c:pt idx="3">
                  <c:v>Переходы по ссылкам на сайтах</c:v>
                </c:pt>
                <c:pt idx="4">
                  <c:v>Переходы с сохранённых страниц</c:v>
                </c:pt>
                <c:pt idx="5">
                  <c:v>Переходы из поисковых систем</c:v>
                </c:pt>
                <c:pt idx="6">
                  <c:v>Переходы из мессенджеров</c:v>
                </c:pt>
                <c:pt idx="7">
                  <c:v>Прямые заходы</c:v>
                </c:pt>
                <c:pt idx="8">
                  <c:v>Переходы с почтовых рассылок</c:v>
                </c:pt>
                <c:pt idx="9">
                  <c:v>Не определено</c:v>
                </c:pt>
                <c:pt idx="10">
                  <c:v>Внутренние переходы</c:v>
                </c:pt>
              </c:strCache>
            </c:strRef>
          </c:cat>
          <c:val>
            <c:numRef>
              <c:f>Лист1!$C$19:$C$29</c:f>
              <c:numCache>
                <c:formatCode>0.00</c:formatCode>
                <c:ptCount val="11"/>
                <c:pt idx="0">
                  <c:v>2.4254432523997744</c:v>
                </c:pt>
                <c:pt idx="1">
                  <c:v>0</c:v>
                </c:pt>
                <c:pt idx="2">
                  <c:v>3.0386674562444389</c:v>
                </c:pt>
                <c:pt idx="3">
                  <c:v>2.1005208791246748</c:v>
                </c:pt>
                <c:pt idx="4">
                  <c:v>1</c:v>
                </c:pt>
                <c:pt idx="5">
                  <c:v>1.626944196371134</c:v>
                </c:pt>
                <c:pt idx="6">
                  <c:v>2.7435897435897436</c:v>
                </c:pt>
                <c:pt idx="7">
                  <c:v>2.5891431612559872</c:v>
                </c:pt>
                <c:pt idx="8">
                  <c:v>2.1490196078431372</c:v>
                </c:pt>
                <c:pt idx="9">
                  <c:v>2.0909090909090908</c:v>
                </c:pt>
                <c:pt idx="10">
                  <c:v>3.0793650793650795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59-4634-AFEC-E8806BD50BD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27381823"/>
        <c:axId val="1927388063"/>
      </c:barChart>
      <c:catAx>
        <c:axId val="19273818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27388063"/>
        <c:crosses val="autoZero"/>
        <c:auto val="1"/>
        <c:lblAlgn val="ctr"/>
        <c:lblOffset val="100"/>
        <c:noMultiLvlLbl val="0"/>
      </c:catAx>
      <c:valAx>
        <c:axId val="192738806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273818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'Сравнение сегментов'!$E$25</c:f>
              <c:strCache>
                <c:ptCount val="1"/>
                <c:pt idx="0">
                  <c:v>Вернувшиеся посетители, %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69B-4D5D-A6F7-BD702AA82AA1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9B-4D5D-A6F7-BD702AA82A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сегментов'!$A$26:$A$40</c:f>
              <c:strCache>
                <c:ptCount val="15"/>
                <c:pt idx="0">
                  <c:v>0 секунд (отказ)</c:v>
                </c:pt>
                <c:pt idx="1">
                  <c:v>1 – 9 секунд</c:v>
                </c:pt>
                <c:pt idx="2">
                  <c:v>10 – 29 секунд</c:v>
                </c:pt>
                <c:pt idx="3">
                  <c:v>30 – 59 секунд</c:v>
                </c:pt>
                <c:pt idx="4">
                  <c:v>1 минута</c:v>
                </c:pt>
                <c:pt idx="5">
                  <c:v>2 минуты</c:v>
                </c:pt>
                <c:pt idx="6">
                  <c:v>3 минуты</c:v>
                </c:pt>
                <c:pt idx="7">
                  <c:v>4 минуты</c:v>
                </c:pt>
                <c:pt idx="8">
                  <c:v>5 – 9 минут</c:v>
                </c:pt>
                <c:pt idx="9">
                  <c:v>10 – 19 минут</c:v>
                </c:pt>
                <c:pt idx="10">
                  <c:v>20 – 29 минут</c:v>
                </c:pt>
                <c:pt idx="11">
                  <c:v>30 – 59 минут</c:v>
                </c:pt>
                <c:pt idx="12">
                  <c:v>1 час</c:v>
                </c:pt>
                <c:pt idx="13">
                  <c:v>2 – 4 часа</c:v>
                </c:pt>
                <c:pt idx="14">
                  <c:v>5 – 9 часов</c:v>
                </c:pt>
              </c:strCache>
            </c:strRef>
          </c:cat>
          <c:val>
            <c:numRef>
              <c:f>'Сравнение сегментов'!$E$26:$E$40</c:f>
              <c:numCache>
                <c:formatCode>0.0%</c:formatCode>
                <c:ptCount val="15"/>
                <c:pt idx="0">
                  <c:v>0.14845394204306298</c:v>
                </c:pt>
                <c:pt idx="1">
                  <c:v>0.10531002104581512</c:v>
                </c:pt>
                <c:pt idx="2">
                  <c:v>0.29059413954994334</c:v>
                </c:pt>
                <c:pt idx="3">
                  <c:v>8.3616642383033832E-2</c:v>
                </c:pt>
                <c:pt idx="4">
                  <c:v>8.3697587825805414E-2</c:v>
                </c:pt>
                <c:pt idx="5">
                  <c:v>4.5734175165938161E-2</c:v>
                </c:pt>
                <c:pt idx="6">
                  <c:v>3.3349522421887649E-2</c:v>
                </c:pt>
                <c:pt idx="7">
                  <c:v>2.5740650801359885E-2</c:v>
                </c:pt>
                <c:pt idx="8">
                  <c:v>6.499919054557228E-2</c:v>
                </c:pt>
                <c:pt idx="9">
                  <c:v>5.7795046138902378E-2</c:v>
                </c:pt>
                <c:pt idx="10">
                  <c:v>3.3916140521288649E-2</c:v>
                </c:pt>
                <c:pt idx="11">
                  <c:v>2.1612433220009712E-2</c:v>
                </c:pt>
                <c:pt idx="12">
                  <c:v>3.9663266958070258E-3</c:v>
                </c:pt>
                <c:pt idx="13">
                  <c:v>1.1332361988020075E-3</c:v>
                </c:pt>
                <c:pt idx="14">
                  <c:v>8.0945442771571962E-5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69B-4D5D-A6F7-BD702AA82AA1}"/>
            </c:ext>
          </c:extLst>
        </c:ser>
        <c:ser>
          <c:idx val="1"/>
          <c:order val="1"/>
          <c:tx>
            <c:strRef>
              <c:f>'Сравнение сегментов'!$F$25</c:f>
              <c:strCache>
                <c:ptCount val="1"/>
                <c:pt idx="0">
                  <c:v>Новые посетители, %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9B-4D5D-A6F7-BD702AA82AA1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369B-4D5D-A6F7-BD702AA82A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сегментов'!$A$26:$A$40</c:f>
              <c:strCache>
                <c:ptCount val="15"/>
                <c:pt idx="0">
                  <c:v>0 секунд (отказ)</c:v>
                </c:pt>
                <c:pt idx="1">
                  <c:v>1 – 9 секунд</c:v>
                </c:pt>
                <c:pt idx="2">
                  <c:v>10 – 29 секунд</c:v>
                </c:pt>
                <c:pt idx="3">
                  <c:v>30 – 59 секунд</c:v>
                </c:pt>
                <c:pt idx="4">
                  <c:v>1 минута</c:v>
                </c:pt>
                <c:pt idx="5">
                  <c:v>2 минуты</c:v>
                </c:pt>
                <c:pt idx="6">
                  <c:v>3 минуты</c:v>
                </c:pt>
                <c:pt idx="7">
                  <c:v>4 минуты</c:v>
                </c:pt>
                <c:pt idx="8">
                  <c:v>5 – 9 минут</c:v>
                </c:pt>
                <c:pt idx="9">
                  <c:v>10 – 19 минут</c:v>
                </c:pt>
                <c:pt idx="10">
                  <c:v>20 – 29 минут</c:v>
                </c:pt>
                <c:pt idx="11">
                  <c:v>30 – 59 минут</c:v>
                </c:pt>
                <c:pt idx="12">
                  <c:v>1 час</c:v>
                </c:pt>
                <c:pt idx="13">
                  <c:v>2 – 4 часа</c:v>
                </c:pt>
                <c:pt idx="14">
                  <c:v>5 – 9 часов</c:v>
                </c:pt>
              </c:strCache>
            </c:strRef>
          </c:cat>
          <c:val>
            <c:numRef>
              <c:f>'Сравнение сегментов'!$F$26:$F$40</c:f>
              <c:numCache>
                <c:formatCode>0.0%</c:formatCode>
                <c:ptCount val="15"/>
                <c:pt idx="0">
                  <c:v>0.1648024750118991</c:v>
                </c:pt>
                <c:pt idx="1">
                  <c:v>0.15256340518120623</c:v>
                </c:pt>
                <c:pt idx="2">
                  <c:v>0.33749235058135579</c:v>
                </c:pt>
                <c:pt idx="3">
                  <c:v>9.9816413952539609E-2</c:v>
                </c:pt>
                <c:pt idx="4">
                  <c:v>8.174678724416945E-2</c:v>
                </c:pt>
                <c:pt idx="5">
                  <c:v>3.7482151356496907E-2</c:v>
                </c:pt>
                <c:pt idx="6">
                  <c:v>2.2693275311076358E-2</c:v>
                </c:pt>
                <c:pt idx="7">
                  <c:v>1.5587815326035221E-2</c:v>
                </c:pt>
                <c:pt idx="8">
                  <c:v>3.9895967906439109E-2</c:v>
                </c:pt>
                <c:pt idx="9">
                  <c:v>2.8863806350717346E-2</c:v>
                </c:pt>
                <c:pt idx="10">
                  <c:v>1.1848099544434623E-2</c:v>
                </c:pt>
                <c:pt idx="11">
                  <c:v>6.7654858230774464E-3</c:v>
                </c:pt>
                <c:pt idx="12">
                  <c:v>4.2496770245461346E-4</c:v>
                </c:pt>
                <c:pt idx="13">
                  <c:v>1.6998708098184538E-5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69B-4D5D-A6F7-BD702AA82AA1}"/>
            </c:ext>
          </c:extLst>
        </c:ser>
        <c:ser>
          <c:idx val="2"/>
          <c:order val="2"/>
          <c:tx>
            <c:strRef>
              <c:f>'Сравнение сегментов'!$G$25</c:f>
              <c:strCache>
                <c:ptCount val="1"/>
                <c:pt idx="0">
                  <c:v>Авторизованные посетители, %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369B-4D5D-A6F7-BD702AA82AA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bg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сегментов'!$A$26:$A$40</c:f>
              <c:strCache>
                <c:ptCount val="15"/>
                <c:pt idx="0">
                  <c:v>0 секунд (отказ)</c:v>
                </c:pt>
                <c:pt idx="1">
                  <c:v>1 – 9 секунд</c:v>
                </c:pt>
                <c:pt idx="2">
                  <c:v>10 – 29 секунд</c:v>
                </c:pt>
                <c:pt idx="3">
                  <c:v>30 – 59 секунд</c:v>
                </c:pt>
                <c:pt idx="4">
                  <c:v>1 минута</c:v>
                </c:pt>
                <c:pt idx="5">
                  <c:v>2 минуты</c:v>
                </c:pt>
                <c:pt idx="6">
                  <c:v>3 минуты</c:v>
                </c:pt>
                <c:pt idx="7">
                  <c:v>4 минуты</c:v>
                </c:pt>
                <c:pt idx="8">
                  <c:v>5 – 9 минут</c:v>
                </c:pt>
                <c:pt idx="9">
                  <c:v>10 – 19 минут</c:v>
                </c:pt>
                <c:pt idx="10">
                  <c:v>20 – 29 минут</c:v>
                </c:pt>
                <c:pt idx="11">
                  <c:v>30 – 59 минут</c:v>
                </c:pt>
                <c:pt idx="12">
                  <c:v>1 час</c:v>
                </c:pt>
                <c:pt idx="13">
                  <c:v>2 – 4 часа</c:v>
                </c:pt>
                <c:pt idx="14">
                  <c:v>5 – 9 часов</c:v>
                </c:pt>
              </c:strCache>
            </c:strRef>
          </c:cat>
          <c:val>
            <c:numRef>
              <c:f>'Сравнение сегментов'!$G$26:$G$40</c:f>
              <c:numCache>
                <c:formatCode>0.0%</c:formatCode>
                <c:ptCount val="15"/>
                <c:pt idx="0">
                  <c:v>5.9640891455382115E-2</c:v>
                </c:pt>
                <c:pt idx="1">
                  <c:v>8.4634124334566449E-2</c:v>
                </c:pt>
                <c:pt idx="2">
                  <c:v>0.18307317513308671</c:v>
                </c:pt>
                <c:pt idx="3">
                  <c:v>8.9957592709555181E-2</c:v>
                </c:pt>
                <c:pt idx="4">
                  <c:v>0.1051159433366417</c:v>
                </c:pt>
                <c:pt idx="5">
                  <c:v>6.7310295046467558E-2</c:v>
                </c:pt>
                <c:pt idx="6">
                  <c:v>5.0888748533790489E-2</c:v>
                </c:pt>
                <c:pt idx="7">
                  <c:v>4.4662997383379949E-2</c:v>
                </c:pt>
                <c:pt idx="8">
                  <c:v>0.11828927185780024</c:v>
                </c:pt>
                <c:pt idx="9">
                  <c:v>0.10087521429215916</c:v>
                </c:pt>
                <c:pt idx="10">
                  <c:v>4.8542813317693764E-2</c:v>
                </c:pt>
                <c:pt idx="11">
                  <c:v>4.0241811783813045E-2</c:v>
                </c:pt>
                <c:pt idx="12">
                  <c:v>5.5941532076152663E-3</c:v>
                </c:pt>
                <c:pt idx="13">
                  <c:v>1.1729676080483623E-3</c:v>
                </c:pt>
                <c:pt idx="1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69B-4D5D-A6F7-BD702AA82AA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558790496"/>
        <c:axId val="1558795776"/>
      </c:barChart>
      <c:catAx>
        <c:axId val="15587904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58795776"/>
        <c:crosses val="autoZero"/>
        <c:auto val="1"/>
        <c:lblAlgn val="ctr"/>
        <c:lblOffset val="100"/>
        <c:noMultiLvlLbl val="0"/>
      </c:catAx>
      <c:valAx>
        <c:axId val="15587957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58790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 b="0" i="0" u="none" strike="noStrike" kern="1200" spc="0" baseline="0" dirty="0" err="1">
                <a:solidFill>
                  <a:schemeClr val="tx1"/>
                </a:solidFill>
              </a:rPr>
              <a:t>Приток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en-US" sz="1200" b="0" i="0" u="none" strike="noStrike" kern="1200" spc="0" baseline="0" dirty="0" err="1">
                <a:solidFill>
                  <a:schemeClr val="tx1"/>
                </a:solidFill>
              </a:rPr>
              <a:t>подписчиков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 with email or phone (new registrations) </a:t>
            </a:r>
            <a:r>
              <a:rPr lang="en-US" sz="1200" b="0" i="0" u="none" strike="noStrike" kern="1200" spc="0" baseline="0" dirty="0" err="1">
                <a:solidFill>
                  <a:schemeClr val="tx1"/>
                </a:solidFill>
              </a:rPr>
              <a:t>МоМ</a:t>
            </a:r>
            <a:endParaRPr lang="en-US" sz="1200" b="0" i="0" u="none" strike="noStrike" kern="1200" spc="0" baseline="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Лист1!$A$1:$A$6</c:f>
              <c:numCache>
                <c:formatCode>mmm\-yy</c:formatCode>
                <c:ptCount val="6"/>
                <c:pt idx="0">
                  <c:v>45505</c:v>
                </c:pt>
                <c:pt idx="1">
                  <c:v>45536</c:v>
                </c:pt>
                <c:pt idx="2">
                  <c:v>45566</c:v>
                </c:pt>
                <c:pt idx="3">
                  <c:v>45597</c:v>
                </c:pt>
                <c:pt idx="4">
                  <c:v>45627</c:v>
                </c:pt>
                <c:pt idx="5">
                  <c:v>45658</c:v>
                </c:pt>
              </c:numCache>
            </c:numRef>
          </c:cat>
          <c:val>
            <c:numRef>
              <c:f>Лист1!$D$1:$D$6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179</c:v>
                </c:pt>
                <c:pt idx="3">
                  <c:v>34</c:v>
                </c:pt>
                <c:pt idx="4">
                  <c:v>33</c:v>
                </c:pt>
                <c:pt idx="5">
                  <c:v>522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0A-4799-9CC5-406921D555B6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6361072"/>
        <c:axId val="466355792"/>
      </c:barChart>
      <c:dateAx>
        <c:axId val="46636107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6355792"/>
        <c:crosses val="autoZero"/>
        <c:auto val="1"/>
        <c:lblOffset val="100"/>
        <c:baseTimeUnit val="months"/>
      </c:dateAx>
      <c:valAx>
        <c:axId val="466355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636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dirty="0">
                <a:solidFill>
                  <a:schemeClr val="tx1"/>
                </a:solidFill>
              </a:rPr>
              <a:t>Распределение кол-ва посетителей</a:t>
            </a:r>
            <a:r>
              <a:rPr lang="ru-RU" sz="1200" baseline="0" dirty="0">
                <a:solidFill>
                  <a:schemeClr val="tx1"/>
                </a:solidFill>
              </a:rPr>
              <a:t> по частоте посещения в январе</a:t>
            </a:r>
            <a:endParaRPr lang="ru-RU" sz="12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'Сравнение сегментов'!$B$20</c:f>
              <c:strCache>
                <c:ptCount val="1"/>
                <c:pt idx="0">
                  <c:v>Посетители из Google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сегментов'!$A$21:$A$28</c:f>
              <c:strCache>
                <c:ptCount val="8"/>
                <c:pt idx="0">
                  <c:v>0 дней</c:v>
                </c:pt>
                <c:pt idx="1">
                  <c:v>1 день</c:v>
                </c:pt>
                <c:pt idx="2">
                  <c:v>2‑3 дня</c:v>
                </c:pt>
                <c:pt idx="3">
                  <c:v>4‑7 дней</c:v>
                </c:pt>
                <c:pt idx="4">
                  <c:v>8‑15 дней</c:v>
                </c:pt>
                <c:pt idx="5">
                  <c:v>16‑31 день</c:v>
                </c:pt>
                <c:pt idx="6">
                  <c:v>32‑63 дня</c:v>
                </c:pt>
                <c:pt idx="7">
                  <c:v>64‑127 дней</c:v>
                </c:pt>
              </c:strCache>
            </c:strRef>
          </c:cat>
          <c:val>
            <c:numRef>
              <c:f>'Сравнение сегментов'!$B$21:$B$28</c:f>
              <c:numCache>
                <c:formatCode>0</c:formatCode>
                <c:ptCount val="8"/>
                <c:pt idx="0">
                  <c:v>998</c:v>
                </c:pt>
                <c:pt idx="1">
                  <c:v>230</c:v>
                </c:pt>
                <c:pt idx="2">
                  <c:v>247</c:v>
                </c:pt>
                <c:pt idx="3">
                  <c:v>253</c:v>
                </c:pt>
                <c:pt idx="4">
                  <c:v>205</c:v>
                </c:pt>
                <c:pt idx="5">
                  <c:v>218</c:v>
                </c:pt>
                <c:pt idx="6">
                  <c:v>169</c:v>
                </c:pt>
                <c:pt idx="7">
                  <c:v>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36-466D-9E41-2EBB0C57035B}"/>
            </c:ext>
          </c:extLst>
        </c:ser>
        <c:ser>
          <c:idx val="1"/>
          <c:order val="1"/>
          <c:tx>
            <c:strRef>
              <c:f>'Сравнение сегментов'!$C$20</c:f>
              <c:strCache>
                <c:ptCount val="1"/>
                <c:pt idx="0">
                  <c:v>Посетители из Яндекс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'Сравнение сегментов'!$A$21:$A$28</c:f>
              <c:strCache>
                <c:ptCount val="8"/>
                <c:pt idx="0">
                  <c:v>0 дней</c:v>
                </c:pt>
                <c:pt idx="1">
                  <c:v>1 день</c:v>
                </c:pt>
                <c:pt idx="2">
                  <c:v>2‑3 дня</c:v>
                </c:pt>
                <c:pt idx="3">
                  <c:v>4‑7 дней</c:v>
                </c:pt>
                <c:pt idx="4">
                  <c:v>8‑15 дней</c:v>
                </c:pt>
                <c:pt idx="5">
                  <c:v>16‑31 день</c:v>
                </c:pt>
                <c:pt idx="6">
                  <c:v>32‑63 дня</c:v>
                </c:pt>
                <c:pt idx="7">
                  <c:v>64‑127 дней</c:v>
                </c:pt>
              </c:strCache>
            </c:strRef>
          </c:cat>
          <c:val>
            <c:numRef>
              <c:f>'Сравнение сегментов'!$C$21:$C$28</c:f>
              <c:numCache>
                <c:formatCode>0</c:formatCode>
                <c:ptCount val="8"/>
                <c:pt idx="0">
                  <c:v>235</c:v>
                </c:pt>
                <c:pt idx="1">
                  <c:v>50</c:v>
                </c:pt>
                <c:pt idx="2">
                  <c:v>61</c:v>
                </c:pt>
                <c:pt idx="3">
                  <c:v>82</c:v>
                </c:pt>
                <c:pt idx="4">
                  <c:v>85</c:v>
                </c:pt>
                <c:pt idx="5">
                  <c:v>71</c:v>
                </c:pt>
                <c:pt idx="6">
                  <c:v>49</c:v>
                </c:pt>
                <c:pt idx="7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936-466D-9E41-2EBB0C57035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956254463"/>
        <c:axId val="1956251583"/>
      </c:barChart>
      <c:catAx>
        <c:axId val="195625446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6251583"/>
        <c:crosses val="autoZero"/>
        <c:auto val="1"/>
        <c:lblAlgn val="ctr"/>
        <c:lblOffset val="100"/>
        <c:noMultiLvlLbl val="0"/>
      </c:catAx>
      <c:valAx>
        <c:axId val="1956251583"/>
        <c:scaling>
          <c:orientation val="minMax"/>
          <c:max val="1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562544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Лист1!$R$1</c:f>
              <c:strCache>
                <c:ptCount val="1"/>
                <c:pt idx="0">
                  <c:v>Регистрация / Подтверждена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dLbl>
              <c:idx val="10"/>
              <c:layout>
                <c:manualLayout>
                  <c:x val="0"/>
                  <c:y val="-3.460207612456747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71A-4570-A60D-DB14F9699427}"/>
                </c:ext>
              </c:extLst>
            </c:dLbl>
            <c:dLbl>
              <c:idx val="12"/>
              <c:layout>
                <c:manualLayout>
                  <c:x val="-1.6735837411596354E-16"/>
                  <c:y val="6.920415224913495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71A-4570-A60D-DB14F96994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Лист1!$Q$2:$Q$14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Лист1!$R$2:$R$14</c:f>
              <c:numCache>
                <c:formatCode>General</c:formatCode>
                <c:ptCount val="13"/>
                <c:pt idx="0">
                  <c:v>1564</c:v>
                </c:pt>
                <c:pt idx="1">
                  <c:v>1225</c:v>
                </c:pt>
                <c:pt idx="2">
                  <c:v>1058</c:v>
                </c:pt>
                <c:pt idx="3">
                  <c:v>1204</c:v>
                </c:pt>
                <c:pt idx="4">
                  <c:v>604</c:v>
                </c:pt>
                <c:pt idx="5">
                  <c:v>716</c:v>
                </c:pt>
                <c:pt idx="6">
                  <c:v>1044</c:v>
                </c:pt>
                <c:pt idx="7">
                  <c:v>1201</c:v>
                </c:pt>
                <c:pt idx="8">
                  <c:v>1203</c:v>
                </c:pt>
                <c:pt idx="9">
                  <c:v>405</c:v>
                </c:pt>
                <c:pt idx="10">
                  <c:v>197</c:v>
                </c:pt>
                <c:pt idx="11">
                  <c:v>124</c:v>
                </c:pt>
                <c:pt idx="12">
                  <c:v>137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B5-43A5-BD57-A53C3054C4C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96420672"/>
        <c:axId val="496417312"/>
      </c:barChart>
      <c:lineChart>
        <c:grouping val="standard"/>
        <c:varyColors val="0"/>
        <c:ser>
          <c:idx val="1"/>
          <c:order val="1"/>
          <c:tx>
            <c:strRef>
              <c:f>Лист1!$S$1</c:f>
              <c:strCache>
                <c:ptCount val="1"/>
                <c:pt idx="0">
                  <c:v>Convertion rate</c:v>
                </c:pt>
              </c:strCache>
            </c:strRef>
          </c:tx>
          <c:spPr>
            <a:ln w="28575" cap="rnd">
              <a:solidFill>
                <a:schemeClr val="dk1">
                  <a:tint val="5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bg2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Лист1!$Q$2:$Q$14</c:f>
              <c:numCache>
                <c:formatCode>mmm\-yy</c:formatCode>
                <c:ptCount val="13"/>
                <c:pt idx="0">
                  <c:v>45292</c:v>
                </c:pt>
                <c:pt idx="1">
                  <c:v>45323</c:v>
                </c:pt>
                <c:pt idx="2">
                  <c:v>45352</c:v>
                </c:pt>
                <c:pt idx="3">
                  <c:v>45383</c:v>
                </c:pt>
                <c:pt idx="4">
                  <c:v>45413</c:v>
                </c:pt>
                <c:pt idx="5">
                  <c:v>45444</c:v>
                </c:pt>
                <c:pt idx="6">
                  <c:v>45474</c:v>
                </c:pt>
                <c:pt idx="7">
                  <c:v>45505</c:v>
                </c:pt>
                <c:pt idx="8">
                  <c:v>45536</c:v>
                </c:pt>
                <c:pt idx="9">
                  <c:v>45566</c:v>
                </c:pt>
                <c:pt idx="10">
                  <c:v>45597</c:v>
                </c:pt>
                <c:pt idx="11">
                  <c:v>45627</c:v>
                </c:pt>
                <c:pt idx="12">
                  <c:v>45658</c:v>
                </c:pt>
              </c:numCache>
            </c:numRef>
          </c:cat>
          <c:val>
            <c:numRef>
              <c:f>Лист1!$S$2:$S$14</c:f>
              <c:numCache>
                <c:formatCode>0.00%</c:formatCode>
                <c:ptCount val="13"/>
                <c:pt idx="0">
                  <c:v>3.7000000000000002E-3</c:v>
                </c:pt>
                <c:pt idx="1">
                  <c:v>9.4999999999999998E-3</c:v>
                </c:pt>
                <c:pt idx="2">
                  <c:v>4.4999999999999997E-3</c:v>
                </c:pt>
                <c:pt idx="3">
                  <c:v>5.3E-3</c:v>
                </c:pt>
                <c:pt idx="4">
                  <c:v>3.5000000000000001E-3</c:v>
                </c:pt>
                <c:pt idx="5">
                  <c:v>0.01</c:v>
                </c:pt>
                <c:pt idx="6">
                  <c:v>5.5999999999999999E-3</c:v>
                </c:pt>
                <c:pt idx="7">
                  <c:v>5.5999999999999999E-3</c:v>
                </c:pt>
                <c:pt idx="8">
                  <c:v>1.0200000000000001E-2</c:v>
                </c:pt>
                <c:pt idx="9">
                  <c:v>5.5999999999999999E-3</c:v>
                </c:pt>
                <c:pt idx="10">
                  <c:v>1.5E-3</c:v>
                </c:pt>
                <c:pt idx="11">
                  <c:v>4.8999999999999998E-3</c:v>
                </c:pt>
                <c:pt idx="12">
                  <c:v>1.9E-3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9B5-43A5-BD57-A53C3054C4C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96415392"/>
        <c:axId val="496421152"/>
      </c:lineChart>
      <c:dateAx>
        <c:axId val="49642067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96417312"/>
        <c:crosses val="autoZero"/>
        <c:auto val="1"/>
        <c:lblOffset val="100"/>
        <c:baseTimeUnit val="months"/>
      </c:dateAx>
      <c:valAx>
        <c:axId val="496417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96420672"/>
        <c:crosses val="autoZero"/>
        <c:crossBetween val="between"/>
      </c:valAx>
      <c:valAx>
        <c:axId val="496421152"/>
        <c:scaling>
          <c:orientation val="minMax"/>
        </c:scaling>
        <c:delete val="0"/>
        <c:axPos val="r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96415392"/>
        <c:crosses val="max"/>
        <c:crossBetween val="between"/>
      </c:valAx>
      <c:dateAx>
        <c:axId val="496415392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496421152"/>
        <c:crosses val="autoZero"/>
        <c:auto val="1"/>
        <c:lblOffset val="100"/>
        <c:baseTimeUnit val="months"/>
      </c:date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Количество посетителей по формам за ноябрь и декабрь 2024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'[AGR_Solaris-12.2_Сравнение_форм_заявок (1).xlsx]Отчет'!$A$113</c:f>
              <c:strCache>
                <c:ptCount val="1"/>
                <c:pt idx="0">
                  <c:v>Ноябрь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'[AGR_Solaris-12.2_Сравнение_форм_заявок (1).xlsx]Отчет'!$B$112:$J$112</c:f>
              <c:strCache>
                <c:ptCount val="9"/>
                <c:pt idx="0">
                  <c:v>SA Форма отправлена - General</c:v>
                </c:pt>
                <c:pt idx="1">
                  <c:v>SA Форма отправлена - Total</c:v>
                </c:pt>
                <c:pt idx="2">
                  <c:v>SA Форма отправлена - Аксессуары</c:v>
                </c:pt>
                <c:pt idx="3">
                  <c:v>SA Форма отправлена - Дилеры</c:v>
                </c:pt>
                <c:pt idx="4">
                  <c:v>SA Форма отправлена - Запись на сервис</c:v>
                </c:pt>
                <c:pt idx="5">
                  <c:v>SA Форма отправлена - Корпоративным клиентам</c:v>
                </c:pt>
                <c:pt idx="6">
                  <c:v>SA Форма отправлена - Трейд-ин</c:v>
                </c:pt>
                <c:pt idx="7">
                  <c:v>SA Форма отправлена - Фин.программа</c:v>
                </c:pt>
                <c:pt idx="8">
                  <c:v>SA Форма отправлена - Шапка сайта</c:v>
                </c:pt>
              </c:strCache>
            </c:strRef>
          </c:cat>
          <c:val>
            <c:numRef>
              <c:f>'[AGR_Solaris-12.2_Сравнение_форм_заявок (1).xlsx]Отчет'!$B$113:$J$113</c:f>
              <c:numCache>
                <c:formatCode>General</c:formatCode>
                <c:ptCount val="9"/>
                <c:pt idx="0">
                  <c:v>484</c:v>
                </c:pt>
                <c:pt idx="1">
                  <c:v>254</c:v>
                </c:pt>
                <c:pt idx="2">
                  <c:v>4</c:v>
                </c:pt>
                <c:pt idx="3">
                  <c:v>24</c:v>
                </c:pt>
                <c:pt idx="4">
                  <c:v>4</c:v>
                </c:pt>
                <c:pt idx="5">
                  <c:v>3</c:v>
                </c:pt>
                <c:pt idx="6">
                  <c:v>66</c:v>
                </c:pt>
                <c:pt idx="7">
                  <c:v>182</c:v>
                </c:pt>
                <c:pt idx="8">
                  <c:v>230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8C5-4EC7-9180-ADE1A3F4B65A}"/>
            </c:ext>
          </c:extLst>
        </c:ser>
        <c:ser>
          <c:idx val="1"/>
          <c:order val="1"/>
          <c:tx>
            <c:strRef>
              <c:f>'[AGR_Solaris-12.2_Сравнение_форм_заявок (1).xlsx]Отчет'!$A$114</c:f>
              <c:strCache>
                <c:ptCount val="1"/>
                <c:pt idx="0">
                  <c:v>Декабрь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'[AGR_Solaris-12.2_Сравнение_форм_заявок (1).xlsx]Отчет'!$B$112:$J$112</c:f>
              <c:strCache>
                <c:ptCount val="9"/>
                <c:pt idx="0">
                  <c:v>SA Форма отправлена - General</c:v>
                </c:pt>
                <c:pt idx="1">
                  <c:v>SA Форма отправлена - Total</c:v>
                </c:pt>
                <c:pt idx="2">
                  <c:v>SA Форма отправлена - Аксессуары</c:v>
                </c:pt>
                <c:pt idx="3">
                  <c:v>SA Форма отправлена - Дилеры</c:v>
                </c:pt>
                <c:pt idx="4">
                  <c:v>SA Форма отправлена - Запись на сервис</c:v>
                </c:pt>
                <c:pt idx="5">
                  <c:v>SA Форма отправлена - Корпоративным клиентам</c:v>
                </c:pt>
                <c:pt idx="6">
                  <c:v>SA Форма отправлена - Трейд-ин</c:v>
                </c:pt>
                <c:pt idx="7">
                  <c:v>SA Форма отправлена - Фин.программа</c:v>
                </c:pt>
                <c:pt idx="8">
                  <c:v>SA Форма отправлена - Шапка сайта</c:v>
                </c:pt>
              </c:strCache>
            </c:strRef>
          </c:cat>
          <c:val>
            <c:numRef>
              <c:f>'[AGR_Solaris-12.2_Сравнение_форм_заявок (1).xlsx]Отчет'!$B$114:$J$114</c:f>
              <c:numCache>
                <c:formatCode>General</c:formatCode>
                <c:ptCount val="9"/>
                <c:pt idx="0">
                  <c:v>362</c:v>
                </c:pt>
                <c:pt idx="1">
                  <c:v>218</c:v>
                </c:pt>
                <c:pt idx="2">
                  <c:v>10</c:v>
                </c:pt>
                <c:pt idx="3">
                  <c:v>32</c:v>
                </c:pt>
                <c:pt idx="4">
                  <c:v>6</c:v>
                </c:pt>
                <c:pt idx="5">
                  <c:v>2</c:v>
                </c:pt>
                <c:pt idx="6">
                  <c:v>37</c:v>
                </c:pt>
                <c:pt idx="7">
                  <c:v>120</c:v>
                </c:pt>
                <c:pt idx="8">
                  <c:v>190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8C5-4EC7-9180-ADE1A3F4B65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axId val="66805712"/>
        <c:axId val="66811472"/>
      </c:barChart>
      <c:catAx>
        <c:axId val="6680571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811472"/>
        <c:crosses val="autoZero"/>
        <c:auto val="1"/>
        <c:lblAlgn val="ctr"/>
        <c:lblOffset val="100"/>
        <c:noMultiLvlLbl val="0"/>
      </c:catAx>
      <c:valAx>
        <c:axId val="66811472"/>
        <c:scaling>
          <c:orientation val="minMax"/>
          <c:max val="5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6805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  <c:userShapes r:id="rId4"/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Лист3!$B$1</c:f>
              <c:strCache>
                <c:ptCount val="1"/>
                <c:pt idx="0">
                  <c:v>Кол-во сессий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Лист3!$A$2:$A$19</c:f>
              <c:strCache>
                <c:ptCount val="18"/>
                <c:pt idx="0">
                  <c:v>brand_4</c:v>
                </c:pt>
                <c:pt idx="1">
                  <c:v>brand_11</c:v>
                </c:pt>
                <c:pt idx="2">
                  <c:v>brand_5</c:v>
                </c:pt>
                <c:pt idx="3">
                  <c:v>brand_13</c:v>
                </c:pt>
                <c:pt idx="4">
                  <c:v>brand_7</c:v>
                </c:pt>
                <c:pt idx="5">
                  <c:v>brand_15</c:v>
                </c:pt>
                <c:pt idx="6">
                  <c:v>brand_1</c:v>
                </c:pt>
                <c:pt idx="7">
                  <c:v>brand_17</c:v>
                </c:pt>
                <c:pt idx="8">
                  <c:v>brand_18</c:v>
                </c:pt>
                <c:pt idx="9">
                  <c:v>brand_12</c:v>
                </c:pt>
                <c:pt idx="10">
                  <c:v>brand_3</c:v>
                </c:pt>
                <c:pt idx="11">
                  <c:v>brand_14</c:v>
                </c:pt>
                <c:pt idx="12">
                  <c:v>brand_10</c:v>
                </c:pt>
                <c:pt idx="13">
                  <c:v>brand_16</c:v>
                </c:pt>
                <c:pt idx="14">
                  <c:v>brand_6</c:v>
                </c:pt>
                <c:pt idx="15">
                  <c:v>brand_9</c:v>
                </c:pt>
                <c:pt idx="16">
                  <c:v>brand_2</c:v>
                </c:pt>
                <c:pt idx="17">
                  <c:v>multi brand</c:v>
                </c:pt>
              </c:strCache>
            </c:strRef>
          </c:cat>
          <c:val>
            <c:numRef>
              <c:f>Лист3!$B$2:$B$19</c:f>
              <c:numCache>
                <c:formatCode>General</c:formatCode>
                <c:ptCount val="18"/>
                <c:pt idx="0">
                  <c:v>21</c:v>
                </c:pt>
                <c:pt idx="1">
                  <c:v>32</c:v>
                </c:pt>
                <c:pt idx="2">
                  <c:v>36</c:v>
                </c:pt>
                <c:pt idx="3">
                  <c:v>57</c:v>
                </c:pt>
                <c:pt idx="4">
                  <c:v>80</c:v>
                </c:pt>
                <c:pt idx="5">
                  <c:v>82</c:v>
                </c:pt>
                <c:pt idx="6">
                  <c:v>110</c:v>
                </c:pt>
                <c:pt idx="7">
                  <c:v>113</c:v>
                </c:pt>
                <c:pt idx="8">
                  <c:v>147</c:v>
                </c:pt>
                <c:pt idx="9">
                  <c:v>151</c:v>
                </c:pt>
                <c:pt idx="10">
                  <c:v>157</c:v>
                </c:pt>
                <c:pt idx="11">
                  <c:v>169</c:v>
                </c:pt>
                <c:pt idx="12">
                  <c:v>187</c:v>
                </c:pt>
                <c:pt idx="13">
                  <c:v>198</c:v>
                </c:pt>
                <c:pt idx="14">
                  <c:v>297</c:v>
                </c:pt>
                <c:pt idx="15">
                  <c:v>449</c:v>
                </c:pt>
                <c:pt idx="16">
                  <c:v>467</c:v>
                </c:pt>
                <c:pt idx="17">
                  <c:v>1030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AE-4B54-9E57-D3B05ADE0AA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502252287"/>
        <c:axId val="1502255167"/>
      </c:barChart>
      <c:catAx>
        <c:axId val="15022522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55167"/>
        <c:crosses val="autoZero"/>
        <c:auto val="1"/>
        <c:lblAlgn val="ctr"/>
        <c:lblOffset val="100"/>
        <c:noMultiLvlLbl val="0"/>
      </c:catAx>
      <c:valAx>
        <c:axId val="15022551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522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Конверсия посетителей в цель "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SA </a:t>
            </a:r>
            <a:r>
              <a:rPr lang="ru-RU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Форма отправлена</a:t>
            </a:r>
            <a:r>
              <a:rPr lang="en-US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" </a:t>
            </a:r>
            <a:r>
              <a:rPr lang="ru-RU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за</a:t>
            </a:r>
            <a:r>
              <a:rPr lang="ru-RU" sz="1200" baseline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ноябрь и</a:t>
            </a:r>
            <a:r>
              <a:rPr lang="ru-RU" sz="1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декабрь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'[AGR_Solaris-Источники,_сводка (1).xlsx]Сравнение сегментов'!$H$21</c:f>
              <c:strCache>
                <c:ptCount val="1"/>
                <c:pt idx="0">
                  <c:v>ноябрь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'[AGR_Solaris-Источники,_сводка (1).xlsx]Сравнение сегментов'!$G$22:$G$30</c:f>
              <c:strCache>
                <c:ptCount val="9"/>
                <c:pt idx="0">
                  <c:v>Внутренние переходы</c:v>
                </c:pt>
                <c:pt idx="1">
                  <c:v>Переходы из мессенджеров</c:v>
                </c:pt>
                <c:pt idx="2">
                  <c:v>Переходы из поисковых систем</c:v>
                </c:pt>
                <c:pt idx="3">
                  <c:v>Переходы из рекомендательных систем</c:v>
                </c:pt>
                <c:pt idx="4">
                  <c:v>Переходы из социальных сетей</c:v>
                </c:pt>
                <c:pt idx="5">
                  <c:v>Переходы по QR-коду</c:v>
                </c:pt>
                <c:pt idx="6">
                  <c:v>Переходы по рекламе</c:v>
                </c:pt>
                <c:pt idx="7">
                  <c:v>Переходы по ссылкам на сайтах</c:v>
                </c:pt>
                <c:pt idx="8">
                  <c:v>Прямые заходы</c:v>
                </c:pt>
              </c:strCache>
            </c:strRef>
          </c:cat>
          <c:val>
            <c:numRef>
              <c:f>'[AGR_Solaris-Источники,_сводка (1).xlsx]Сравнение сегментов'!$H$22:$H$30</c:f>
              <c:numCache>
                <c:formatCode>0.0%</c:formatCode>
                <c:ptCount val="9"/>
                <c:pt idx="0">
                  <c:v>8.4033613445378148E-3</c:v>
                </c:pt>
                <c:pt idx="1">
                  <c:v>2.5000000000000001E-2</c:v>
                </c:pt>
                <c:pt idx="2">
                  <c:v>8.9638505033529895E-4</c:v>
                </c:pt>
                <c:pt idx="3">
                  <c:v>1.0256410256410255E-2</c:v>
                </c:pt>
                <c:pt idx="4">
                  <c:v>1.1328235627301047E-3</c:v>
                </c:pt>
                <c:pt idx="5">
                  <c:v>0.03</c:v>
                </c:pt>
                <c:pt idx="6">
                  <c:v>6.9446658932095762E-4</c:v>
                </c:pt>
                <c:pt idx="7">
                  <c:v>4.624951711547625E-3</c:v>
                </c:pt>
                <c:pt idx="8">
                  <c:v>2.9791459781529296E-3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AC-4131-8639-37874C5898DC}"/>
            </c:ext>
          </c:extLst>
        </c:ser>
        <c:ser>
          <c:idx val="1"/>
          <c:order val="1"/>
          <c:tx>
            <c:strRef>
              <c:f>'[AGR_Solaris-Источники,_сводка (1).xlsx]Сравнение сегментов'!$I$21</c:f>
              <c:strCache>
                <c:ptCount val="1"/>
                <c:pt idx="0">
                  <c:v> декабрь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'[AGR_Solaris-Источники,_сводка (1).xlsx]Сравнение сегментов'!$G$22:$G$30</c:f>
              <c:strCache>
                <c:ptCount val="9"/>
                <c:pt idx="0">
                  <c:v>Внутренние переходы</c:v>
                </c:pt>
                <c:pt idx="1">
                  <c:v>Переходы из мессенджеров</c:v>
                </c:pt>
                <c:pt idx="2">
                  <c:v>Переходы из поисковых систем</c:v>
                </c:pt>
                <c:pt idx="3">
                  <c:v>Переходы из рекомендательных систем</c:v>
                </c:pt>
                <c:pt idx="4">
                  <c:v>Переходы из социальных сетей</c:v>
                </c:pt>
                <c:pt idx="5">
                  <c:v>Переходы по QR-коду</c:v>
                </c:pt>
                <c:pt idx="6">
                  <c:v>Переходы по рекламе</c:v>
                </c:pt>
                <c:pt idx="7">
                  <c:v>Переходы по ссылкам на сайтах</c:v>
                </c:pt>
                <c:pt idx="8">
                  <c:v>Прямые заходы</c:v>
                </c:pt>
              </c:strCache>
            </c:strRef>
          </c:cat>
          <c:val>
            <c:numRef>
              <c:f>'[AGR_Solaris-Источники,_сводка (1).xlsx]Сравнение сегментов'!$I$22:$I$30</c:f>
              <c:numCache>
                <c:formatCode>0.0%</c:formatCode>
                <c:ptCount val="9"/>
                <c:pt idx="0">
                  <c:v>0</c:v>
                </c:pt>
                <c:pt idx="1">
                  <c:v>0</c:v>
                </c:pt>
                <c:pt idx="2">
                  <c:v>9.1059626912226382E-4</c:v>
                </c:pt>
                <c:pt idx="3">
                  <c:v>0</c:v>
                </c:pt>
                <c:pt idx="4">
                  <c:v>1.1223344556677889E-3</c:v>
                </c:pt>
                <c:pt idx="5">
                  <c:v>0</c:v>
                </c:pt>
                <c:pt idx="6">
                  <c:v>5.3006405327382156E-4</c:v>
                </c:pt>
                <c:pt idx="7">
                  <c:v>2.9763162872424196E-3</c:v>
                </c:pt>
                <c:pt idx="8">
                  <c:v>3.3379518831087042E-3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2AC-4131-8639-37874C5898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83558960"/>
        <c:axId val="283559920"/>
      </c:barChart>
      <c:catAx>
        <c:axId val="28355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83559920"/>
        <c:crosses val="autoZero"/>
        <c:auto val="1"/>
        <c:lblAlgn val="ctr"/>
        <c:lblOffset val="100"/>
        <c:noMultiLvlLbl val="0"/>
      </c:catAx>
      <c:valAx>
        <c:axId val="283559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283558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accent4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ru-RU" sz="1200" dirty="0">
                <a:solidFill>
                  <a:schemeClr val="accent4">
                    <a:lumMod val="10000"/>
                  </a:schemeClr>
                </a:solidFill>
              </a:rPr>
              <a:t>Количество </a:t>
            </a:r>
            <a:r>
              <a:rPr lang="ru-RU" sz="1200" dirty="0" err="1">
                <a:solidFill>
                  <a:schemeClr val="accent4">
                    <a:lumMod val="10000"/>
                  </a:schemeClr>
                </a:solidFill>
              </a:rPr>
              <a:t>лидов</a:t>
            </a:r>
            <a:r>
              <a:rPr lang="en-US" sz="1200" dirty="0">
                <a:solidFill>
                  <a:schemeClr val="accent4">
                    <a:lumMod val="10000"/>
                  </a:schemeClr>
                </a:solidFill>
              </a:rPr>
              <a:t> </a:t>
            </a:r>
            <a:r>
              <a:rPr lang="ru-RU" sz="1200" dirty="0">
                <a:solidFill>
                  <a:schemeClr val="accent4">
                    <a:lumMod val="10000"/>
                  </a:schemeClr>
                </a:solidFill>
              </a:rPr>
              <a:t>по источникам в</a:t>
            </a:r>
            <a:r>
              <a:rPr lang="ru-RU" sz="1200" baseline="0" dirty="0">
                <a:solidFill>
                  <a:schemeClr val="accent4">
                    <a:lumMod val="10000"/>
                  </a:schemeClr>
                </a:solidFill>
              </a:rPr>
              <a:t> декабре</a:t>
            </a:r>
            <a:endParaRPr lang="ru-RU" sz="1200" dirty="0">
              <a:solidFill>
                <a:schemeClr val="accent4">
                  <a:lumMod val="10000"/>
                </a:schemeClr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accent4">
                  <a:lumMod val="10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Лист3!$C$3</c:f>
              <c:strCache>
                <c:ptCount val="1"/>
                <c:pt idx="0">
                  <c:v>Кол-во лидов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Лист3!$B$4:$B$6</c:f>
              <c:strCache>
                <c:ptCount val="3"/>
                <c:pt idx="0">
                  <c:v>база email</c:v>
                </c:pt>
                <c:pt idx="1">
                  <c:v>сайт (кнопка "Заявка")</c:v>
                </c:pt>
                <c:pt idx="2">
                  <c:v>сайт (pop-up)</c:v>
                </c:pt>
              </c:strCache>
            </c:strRef>
          </c:cat>
          <c:val>
            <c:numRef>
              <c:f>Лист3!$C$4:$C$6</c:f>
              <c:numCache>
                <c:formatCode>General</c:formatCode>
                <c:ptCount val="3"/>
                <c:pt idx="0">
                  <c:v>17</c:v>
                </c:pt>
                <c:pt idx="1">
                  <c:v>14</c:v>
                </c:pt>
                <c:pt idx="2">
                  <c:v>148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4F3-440C-BA92-9AE65A51B1B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457861200"/>
        <c:axId val="457861680"/>
      </c:barChart>
      <c:catAx>
        <c:axId val="457861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57861680"/>
        <c:crosses val="autoZero"/>
        <c:auto val="1"/>
        <c:lblAlgn val="ctr"/>
        <c:lblOffset val="100"/>
        <c:noMultiLvlLbl val="0"/>
      </c:catAx>
      <c:valAx>
        <c:axId val="457861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5786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>
                <a:solidFill>
                  <a:schemeClr val="tx1"/>
                </a:solidFill>
              </a:rPr>
              <a:t>Динамика</a:t>
            </a:r>
            <a:r>
              <a:rPr lang="ru-RU" sz="1200" baseline="0">
                <a:solidFill>
                  <a:schemeClr val="tx1"/>
                </a:solidFill>
              </a:rPr>
              <a:t> количества посетителей с переходов по </a:t>
            </a:r>
            <a:r>
              <a:rPr lang="en-US" sz="1200" baseline="0">
                <a:solidFill>
                  <a:schemeClr val="tx1"/>
                </a:solidFill>
              </a:rPr>
              <a:t>trigger_welcome</a:t>
            </a:r>
            <a:endParaRPr lang="en-US" sz="120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монопрепараты!$C$8</c:f>
              <c:strCache>
                <c:ptCount val="1"/>
                <c:pt idx="0">
                  <c:v>Целевые визиты (Нажатие на кнопку купить - монопрепараты - JS)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монопрепараты!$A$9:$A$21</c:f>
              <c:numCache>
                <c:formatCode>mmm\-yy</c:formatCode>
                <c:ptCount val="13"/>
                <c:pt idx="0">
                  <c:v>45717</c:v>
                </c:pt>
                <c:pt idx="1">
                  <c:v>45689</c:v>
                </c:pt>
                <c:pt idx="2">
                  <c:v>45658</c:v>
                </c:pt>
                <c:pt idx="3">
                  <c:v>45627</c:v>
                </c:pt>
                <c:pt idx="4">
                  <c:v>45597</c:v>
                </c:pt>
                <c:pt idx="5">
                  <c:v>45566</c:v>
                </c:pt>
                <c:pt idx="6">
                  <c:v>45536</c:v>
                </c:pt>
                <c:pt idx="7">
                  <c:v>45505</c:v>
                </c:pt>
                <c:pt idx="8">
                  <c:v>45474</c:v>
                </c:pt>
                <c:pt idx="9">
                  <c:v>45444</c:v>
                </c:pt>
                <c:pt idx="10">
                  <c:v>45413</c:v>
                </c:pt>
                <c:pt idx="11">
                  <c:v>45383</c:v>
                </c:pt>
                <c:pt idx="12">
                  <c:v>45352</c:v>
                </c:pt>
              </c:numCache>
            </c:numRef>
          </c:cat>
          <c:val>
            <c:numRef>
              <c:f>монопрепараты!$C$9:$C$21</c:f>
              <c:numCache>
                <c:formatCode>0</c:formatCode>
                <c:ptCount val="13"/>
                <c:pt idx="0">
                  <c:v>773</c:v>
                </c:pt>
                <c:pt idx="1">
                  <c:v>766</c:v>
                </c:pt>
                <c:pt idx="2">
                  <c:v>595</c:v>
                </c:pt>
                <c:pt idx="3">
                  <c:v>512</c:v>
                </c:pt>
                <c:pt idx="4">
                  <c:v>502</c:v>
                </c:pt>
                <c:pt idx="5">
                  <c:v>523</c:v>
                </c:pt>
                <c:pt idx="6">
                  <c:v>461</c:v>
                </c:pt>
                <c:pt idx="7">
                  <c:v>347</c:v>
                </c:pt>
                <c:pt idx="8">
                  <c:v>352</c:v>
                </c:pt>
                <c:pt idx="9">
                  <c:v>610</c:v>
                </c:pt>
                <c:pt idx="10">
                  <c:v>510</c:v>
                </c:pt>
                <c:pt idx="11">
                  <c:v>397</c:v>
                </c:pt>
                <c:pt idx="12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05-460E-96BA-B36E2150B139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602147119"/>
        <c:axId val="1602153839"/>
      </c:lineChart>
      <c:dateAx>
        <c:axId val="1602147119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153839"/>
        <c:crosses val="autoZero"/>
        <c:auto val="1"/>
        <c:lblOffset val="100"/>
        <c:baseTimeUnit val="months"/>
      </c:dateAx>
      <c:valAx>
        <c:axId val="16021538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60214711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Динамика доставок, открытий и кликов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МоМ!$W$3</c:f>
              <c:strCache>
                <c:ptCount val="1"/>
                <c:pt idx="0">
                  <c:v>Sent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МоМ!$V$4:$V$5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МоМ!$W$4:$W$5</c:f>
              <c:numCache>
                <c:formatCode>#,##0</c:formatCode>
                <c:ptCount val="2"/>
                <c:pt idx="0">
                  <c:v>735</c:v>
                </c:pt>
                <c:pt idx="1">
                  <c:v>3549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66-45EF-8E5F-9CC320FEE2BB}"/>
            </c:ext>
          </c:extLst>
        </c:ser>
        <c:ser>
          <c:idx val="1"/>
          <c:order val="1"/>
          <c:tx>
            <c:strRef>
              <c:f>МоМ!$X$3</c:f>
              <c:strCache>
                <c:ptCount val="1"/>
                <c:pt idx="0">
                  <c:v>Open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МоМ!$V$4:$V$5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МоМ!$X$4:$X$5</c:f>
              <c:numCache>
                <c:formatCode>#,##0</c:formatCode>
                <c:ptCount val="2"/>
                <c:pt idx="0">
                  <c:v>304</c:v>
                </c:pt>
                <c:pt idx="1">
                  <c:v>489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266-45EF-8E5F-9CC320FEE2BB}"/>
            </c:ext>
          </c:extLst>
        </c:ser>
        <c:ser>
          <c:idx val="2"/>
          <c:order val="2"/>
          <c:tx>
            <c:strRef>
              <c:f>МоМ!$Y$3</c:f>
              <c:strCache>
                <c:ptCount val="1"/>
                <c:pt idx="0">
                  <c:v>Clicked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МоМ!$V$4:$V$5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МоМ!$Y$4:$Y$5</c:f>
              <c:numCache>
                <c:formatCode>#,##0</c:formatCode>
                <c:ptCount val="2"/>
                <c:pt idx="0">
                  <c:v>18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266-45EF-8E5F-9CC320FEE2B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944644064"/>
        <c:axId val="1944644544"/>
      </c:barChart>
      <c:dateAx>
        <c:axId val="1944644064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4644544"/>
        <c:crosses val="autoZero"/>
        <c:auto val="1"/>
        <c:lblOffset val="100"/>
        <c:baseTimeUnit val="months"/>
      </c:dateAx>
      <c:valAx>
        <c:axId val="19446445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4644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Динамика 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OR 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и 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CTOR</a:t>
            </a:r>
            <a:endParaRPr lang="ru-RU" sz="1200" b="0" i="0" u="none" strike="noStrike" kern="1200" spc="0" baseline="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МоМ!$W$20</c:f>
              <c:strCache>
                <c:ptCount val="1"/>
                <c:pt idx="0">
                  <c:v>OR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5B0-47BD-A0A6-86F306F4514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МоМ!$V$21:$V$22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МоМ!$W$21:$W$22</c:f>
              <c:numCache>
                <c:formatCode>0.00%</c:formatCode>
                <c:ptCount val="2"/>
                <c:pt idx="0">
                  <c:v>0.41699999999999998</c:v>
                </c:pt>
                <c:pt idx="1">
                  <c:v>0.14223385689354276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B0-47BD-A0A6-86F306F45144}"/>
            </c:ext>
          </c:extLst>
        </c:ser>
        <c:ser>
          <c:idx val="1"/>
          <c:order val="1"/>
          <c:tx>
            <c:strRef>
              <c:f>МоМ!$X$20</c:f>
              <c:strCache>
                <c:ptCount val="1"/>
                <c:pt idx="0">
                  <c:v>CTOR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МоМ!$V$21:$V$22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МоМ!$X$21:$X$22</c:f>
              <c:numCache>
                <c:formatCode>0.00%</c:formatCode>
                <c:ptCount val="2"/>
                <c:pt idx="0">
                  <c:v>5.8999999999999997E-2</c:v>
                </c:pt>
                <c:pt idx="1">
                  <c:v>5.112474437627812E-2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B0-47BD-A0A6-86F306F45144}"/>
            </c:ext>
          </c:extLst>
        </c:ser>
        <c:ser>
          <c:idx val="2"/>
          <c:order val="2"/>
          <c:tx>
            <c:strRef>
              <c:f>МоМ!$Y$20</c:f>
              <c:strCache>
                <c:ptCount val="1"/>
                <c:pt idx="0">
                  <c:v>UR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bg2">
                        <a:lumMod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МоМ!$V$21:$V$22</c:f>
              <c:numCache>
                <c:formatCode>mmm\-yy</c:formatCode>
                <c:ptCount val="2"/>
                <c:pt idx="0">
                  <c:v>45658</c:v>
                </c:pt>
                <c:pt idx="1">
                  <c:v>45689</c:v>
                </c:pt>
              </c:numCache>
            </c:numRef>
          </c:cat>
          <c:val>
            <c:numRef>
              <c:f>МоМ!$Y$21:$Y$22</c:f>
              <c:numCache>
                <c:formatCode>0.00%</c:formatCode>
                <c:ptCount val="2"/>
                <c:pt idx="0">
                  <c:v>2.7434842249657062E-3</c:v>
                </c:pt>
                <c:pt idx="1">
                  <c:v>5.8173356602675972E-4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B0-47BD-A0A6-86F306F4514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77422992"/>
        <c:axId val="977424432"/>
      </c:barChart>
      <c:dateAx>
        <c:axId val="97742299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77424432"/>
        <c:crosses val="autoZero"/>
        <c:auto val="1"/>
        <c:lblOffset val="100"/>
        <c:baseTimeUnit val="months"/>
      </c:dateAx>
      <c:valAx>
        <c:axId val="9774244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77422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200">
                <a:solidFill>
                  <a:schemeClr val="tx1"/>
                </a:solidFill>
              </a:rPr>
              <a:t>OR</a:t>
            </a:r>
            <a:r>
              <a:rPr lang="ru-RU" sz="1200" baseline="0">
                <a:solidFill>
                  <a:schemeClr val="tx1"/>
                </a:solidFill>
              </a:rPr>
              <a:t> и </a:t>
            </a:r>
            <a:r>
              <a:rPr lang="en-US" sz="1200" baseline="0">
                <a:solidFill>
                  <a:schemeClr val="tx1"/>
                </a:solidFill>
              </a:rPr>
              <a:t>CTOR </a:t>
            </a:r>
            <a:r>
              <a:rPr lang="ru-RU" sz="1200" baseline="0">
                <a:solidFill>
                  <a:schemeClr val="tx1"/>
                </a:solidFill>
              </a:rPr>
              <a:t>по кампаниям января 2025</a:t>
            </a:r>
            <a:endParaRPr lang="ru-RU" sz="120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Лист7!$G$3</c:f>
              <c:strCache>
                <c:ptCount val="1"/>
                <c:pt idx="0">
                  <c:v>OR</c:v>
                </c:pt>
              </c:strCache>
            </c:strRef>
          </c:tx>
          <c:spPr>
            <a:ln w="28575" cap="rnd">
              <a:solidFill>
                <a:schemeClr val="dk1">
                  <a:tint val="885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dk1">
                  <a:tint val="88500"/>
                </a:schemeClr>
              </a:solidFill>
              <a:ln w="9525">
                <a:solidFill>
                  <a:schemeClr val="dk1">
                    <a:tint val="885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Лист7!$B$4:$B$7</c:f>
              <c:strCache>
                <c:ptCount val="4"/>
                <c:pt idx="0">
                  <c:v>Name 1</c:v>
                </c:pt>
                <c:pt idx="1">
                  <c:v>Name 2</c:v>
                </c:pt>
                <c:pt idx="2">
                  <c:v>Name 3</c:v>
                </c:pt>
                <c:pt idx="3">
                  <c:v>Name 4</c:v>
                </c:pt>
              </c:strCache>
            </c:strRef>
          </c:cat>
          <c:val>
            <c:numRef>
              <c:f>Лист7!$G$4:$G$7</c:f>
              <c:numCache>
                <c:formatCode>0%</c:formatCode>
                <c:ptCount val="4"/>
                <c:pt idx="0">
                  <c:v>0.51111111111111107</c:v>
                </c:pt>
                <c:pt idx="1">
                  <c:v>0.46341463414634149</c:v>
                </c:pt>
                <c:pt idx="2">
                  <c:v>0.37142857142857144</c:v>
                </c:pt>
                <c:pt idx="3">
                  <c:v>0.33333333333333331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411-4134-80E6-6568C7D7BF48}"/>
            </c:ext>
          </c:extLst>
        </c:ser>
        <c:ser>
          <c:idx val="1"/>
          <c:order val="1"/>
          <c:tx>
            <c:strRef>
              <c:f>Лист7!$H$3</c:f>
              <c:strCache>
                <c:ptCount val="1"/>
                <c:pt idx="0">
                  <c:v>CTOR</c:v>
                </c:pt>
              </c:strCache>
            </c:strRef>
          </c:tx>
          <c:spPr>
            <a:ln w="28575" cap="rnd">
              <a:solidFill>
                <a:schemeClr val="dk1">
                  <a:tint val="55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dk1">
                  <a:tint val="55000"/>
                </a:schemeClr>
              </a:solidFill>
              <a:ln w="9525">
                <a:solidFill>
                  <a:schemeClr val="dk1">
                    <a:tint val="55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Лист7!$B$4:$B$7</c:f>
              <c:strCache>
                <c:ptCount val="4"/>
                <c:pt idx="0">
                  <c:v>Name 1</c:v>
                </c:pt>
                <c:pt idx="1">
                  <c:v>Name 2</c:v>
                </c:pt>
                <c:pt idx="2">
                  <c:v>Name 3</c:v>
                </c:pt>
                <c:pt idx="3">
                  <c:v>Name 4</c:v>
                </c:pt>
              </c:strCache>
            </c:strRef>
          </c:cat>
          <c:val>
            <c:numRef>
              <c:f>Лист7!$H$4:$H$7</c:f>
              <c:numCache>
                <c:formatCode>0%</c:formatCode>
                <c:ptCount val="4"/>
                <c:pt idx="0">
                  <c:v>0.86956521739130432</c:v>
                </c:pt>
                <c:pt idx="1">
                  <c:v>0.84210526315789469</c:v>
                </c:pt>
                <c:pt idx="2">
                  <c:v>0.76923076923076927</c:v>
                </c:pt>
                <c:pt idx="3">
                  <c:v>0.72727272727272729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411-4134-80E6-6568C7D7BF48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13177023"/>
        <c:axId val="513167903"/>
      </c:lineChart>
      <c:catAx>
        <c:axId val="513177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3167903"/>
        <c:crosses val="autoZero"/>
        <c:auto val="1"/>
        <c:lblAlgn val="ctr"/>
        <c:lblOffset val="100"/>
        <c:noMultiLvlLbl val="0"/>
      </c:catAx>
      <c:valAx>
        <c:axId val="513167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31770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dirty="0">
                <a:solidFill>
                  <a:schemeClr val="tx1"/>
                </a:solidFill>
              </a:rPr>
              <a:t>Дельта (приток - отток) </a:t>
            </a:r>
            <a:r>
              <a:rPr lang="ru-RU" sz="1200" dirty="0" err="1">
                <a:solidFill>
                  <a:schemeClr val="tx1"/>
                </a:solidFill>
              </a:rPr>
              <a:t>МоМ</a:t>
            </a:r>
            <a:r>
              <a:rPr lang="ru-RU" sz="1200" dirty="0">
                <a:solidFill>
                  <a:schemeClr val="tx1"/>
                </a:solidFill>
              </a:rPr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Лист4!$R$9</c:f>
              <c:strCache>
                <c:ptCount val="1"/>
                <c:pt idx="0">
                  <c:v>Дельта (приток - отток) МоМ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numRef>
              <c:f>Лист4!$Q$10:$Q$15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Лист4!$R$10:$R$15</c:f>
              <c:numCache>
                <c:formatCode>General</c:formatCode>
                <c:ptCount val="6"/>
                <c:pt idx="0">
                  <c:v>-1478</c:v>
                </c:pt>
                <c:pt idx="1">
                  <c:v>-267</c:v>
                </c:pt>
                <c:pt idx="2">
                  <c:v>-266</c:v>
                </c:pt>
                <c:pt idx="3">
                  <c:v>-38821</c:v>
                </c:pt>
                <c:pt idx="4">
                  <c:v>-21000</c:v>
                </c:pt>
                <c:pt idx="5">
                  <c:v>-3000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2D-4603-ACBD-4F23CE1B9C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7851551"/>
        <c:axId val="1947831391"/>
      </c:barChart>
      <c:lineChart>
        <c:grouping val="standard"/>
        <c:varyColors val="0"/>
        <c:ser>
          <c:idx val="1"/>
          <c:order val="1"/>
          <c:tx>
            <c:strRef>
              <c:f>Лист4!$S$9</c:f>
              <c:strCache>
                <c:ptCount val="1"/>
                <c:pt idx="0">
                  <c:v>% изменения дельты МоМ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numRef>
              <c:f>Лист4!$Q$10:$Q$15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Лист4!$S$10:$S$15</c:f>
              <c:numCache>
                <c:formatCode>0.00%</c:formatCode>
                <c:ptCount val="6"/>
                <c:pt idx="0">
                  <c:v>4.535580524344569</c:v>
                </c:pt>
                <c:pt idx="1">
                  <c:v>3.7593984962406013E-3</c:v>
                </c:pt>
                <c:pt idx="2">
                  <c:v>-0.99314803843280697</c:v>
                </c:pt>
                <c:pt idx="3">
                  <c:v>0.84861904761904761</c:v>
                </c:pt>
                <c:pt idx="4">
                  <c:v>6</c:v>
                </c:pt>
                <c:pt idx="5">
                  <c:v>-1.0384054074813733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12D-4603-ACBD-4F23CE1B9C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47837151"/>
        <c:axId val="1947832351"/>
      </c:lineChart>
      <c:dateAx>
        <c:axId val="1947851551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7831391"/>
        <c:crosses val="autoZero"/>
        <c:auto val="1"/>
        <c:lblOffset val="100"/>
        <c:baseTimeUnit val="months"/>
      </c:dateAx>
      <c:valAx>
        <c:axId val="19478313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7851551"/>
        <c:crosses val="autoZero"/>
        <c:crossBetween val="between"/>
      </c:valAx>
      <c:valAx>
        <c:axId val="1947832351"/>
        <c:scaling>
          <c:orientation val="minMax"/>
        </c:scaling>
        <c:delete val="0"/>
        <c:axPos val="r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947837151"/>
        <c:crosses val="max"/>
        <c:crossBetween val="between"/>
      </c:valAx>
      <c:dateAx>
        <c:axId val="1947837151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1947832351"/>
        <c:crosses val="autoZero"/>
        <c:auto val="1"/>
        <c:lblOffset val="100"/>
        <c:baseTimeUnit val="months"/>
      </c:date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Лист1!$J$18</c:f>
              <c:strCache>
                <c:ptCount val="1"/>
                <c:pt idx="0">
                  <c:v>CTR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Лист1!$D$19:$D$23</c:f>
              <c:strCache>
                <c:ptCount val="5"/>
                <c:pt idx="0">
                  <c:v>titke 1</c:v>
                </c:pt>
                <c:pt idx="1">
                  <c:v>title 2</c:v>
                </c:pt>
                <c:pt idx="2">
                  <c:v>title 3</c:v>
                </c:pt>
                <c:pt idx="3">
                  <c:v>titke 2</c:v>
                </c:pt>
                <c:pt idx="4">
                  <c:v>title 4</c:v>
                </c:pt>
              </c:strCache>
            </c:strRef>
          </c:cat>
          <c:val>
            <c:numRef>
              <c:f>Лист1!$J$19:$J$23</c:f>
              <c:numCache>
                <c:formatCode>0.0%</c:formatCode>
                <c:ptCount val="5"/>
                <c:pt idx="0">
                  <c:v>0.51267427122940434</c:v>
                </c:pt>
                <c:pt idx="1">
                  <c:v>0.45</c:v>
                </c:pt>
                <c:pt idx="2">
                  <c:v>0.40740740740740738</c:v>
                </c:pt>
                <c:pt idx="3">
                  <c:v>0.25054347826086959</c:v>
                </c:pt>
                <c:pt idx="4">
                  <c:v>0.24320337197049527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82A-4730-B192-B0317DB6F782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502255167"/>
        <c:axId val="1502259967"/>
      </c:lineChart>
      <c:catAx>
        <c:axId val="15022551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59967"/>
        <c:crosses val="autoZero"/>
        <c:auto val="1"/>
        <c:lblAlgn val="ctr"/>
        <c:lblOffset val="100"/>
        <c:noMultiLvlLbl val="0"/>
      </c:catAx>
      <c:valAx>
        <c:axId val="150225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551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0661394986736706"/>
          <c:y val="7.00752217627454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Педиатры!$B$19</c:f>
              <c:strCache>
                <c:ptCount val="1"/>
                <c:pt idx="0">
                  <c:v>Прирост подписчиков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Педиатры!$A$20:$A$25</c:f>
              <c:numCache>
                <c:formatCode>mmm\-yy</c:formatCode>
                <c:ptCount val="6"/>
                <c:pt idx="0">
                  <c:v>45505</c:v>
                </c:pt>
                <c:pt idx="1">
                  <c:v>45536</c:v>
                </c:pt>
                <c:pt idx="2">
                  <c:v>45566</c:v>
                </c:pt>
                <c:pt idx="3">
                  <c:v>45597</c:v>
                </c:pt>
                <c:pt idx="4">
                  <c:v>45627</c:v>
                </c:pt>
                <c:pt idx="5">
                  <c:v>45658</c:v>
                </c:pt>
              </c:numCache>
            </c:numRef>
          </c:cat>
          <c:val>
            <c:numRef>
              <c:f>Педиатры!$B$20:$B$25</c:f>
              <c:numCache>
                <c:formatCode>#,##0</c:formatCode>
                <c:ptCount val="6"/>
                <c:pt idx="0">
                  <c:v>16</c:v>
                </c:pt>
                <c:pt idx="1">
                  <c:v>18</c:v>
                </c:pt>
                <c:pt idx="2">
                  <c:v>186</c:v>
                </c:pt>
                <c:pt idx="3">
                  <c:v>430</c:v>
                </c:pt>
                <c:pt idx="4">
                  <c:v>1527</c:v>
                </c:pt>
                <c:pt idx="5">
                  <c:v>626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07-438E-A2B7-F39EEDA4A99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502260927"/>
        <c:axId val="1502255647"/>
      </c:barChart>
      <c:dateAx>
        <c:axId val="1502260927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55647"/>
        <c:crosses val="autoZero"/>
        <c:auto val="1"/>
        <c:lblOffset val="100"/>
        <c:baseTimeUnit val="months"/>
      </c:dateAx>
      <c:valAx>
        <c:axId val="1502255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5022609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by_specialist_segment_02!$W$9</c:f>
              <c:strCache>
                <c:ptCount val="1"/>
                <c:pt idx="0">
                  <c:v>доля</c:v>
                </c:pt>
              </c:strCache>
            </c:strRef>
          </c:tx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2AA-4F2A-BB8A-2A1448D8076E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2AA-4F2A-BB8A-2A1448D8076E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2AA-4F2A-BB8A-2A1448D8076E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2AA-4F2A-BB8A-2A1448D8076E}"/>
              </c:ext>
            </c:extLst>
          </c:dPt>
          <c:dPt>
            <c:idx val="4"/>
            <c:bubble3D val="0"/>
            <c:spPr>
              <a:solidFill>
                <a:schemeClr val="dk1">
                  <a:tint val="3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2AA-4F2A-BB8A-2A1448D8076E}"/>
              </c:ext>
            </c:extLst>
          </c:dPt>
          <c:dPt>
            <c:idx val="5"/>
            <c:bubble3D val="0"/>
            <c:spPr>
              <a:solidFill>
                <a:schemeClr val="dk1">
                  <a:tint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82AA-4F2A-BB8A-2A1448D8076E}"/>
              </c:ext>
            </c:extLst>
          </c:dPt>
          <c:dLbls>
            <c:dLbl>
              <c:idx val="0"/>
              <c:layout>
                <c:manualLayout>
                  <c:x val="-0.251584423708543"/>
                  <c:y val="-5.317199258693096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ru-RU"/>
                </a:p>
              </c:txPr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AA-4F2A-BB8A-2A1448D8076E}"/>
                </c:ext>
              </c:extLst>
            </c:dLbl>
            <c:dLbl>
              <c:idx val="1"/>
              <c:layout>
                <c:manualLayout>
                  <c:x val="3.0244969378827647E-3"/>
                  <c:y val="4.9945683872849228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AA-4F2A-BB8A-2A1448D8076E}"/>
                </c:ext>
              </c:extLst>
            </c:dLbl>
            <c:dLbl>
              <c:idx val="2"/>
              <c:layout>
                <c:manualLayout>
                  <c:x val="-4.4049261626762017E-2"/>
                  <c:y val="7.3333338581400273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2AA-4F2A-BB8A-2A1448D8076E}"/>
                </c:ext>
              </c:extLst>
            </c:dLbl>
            <c:dLbl>
              <c:idx val="3"/>
              <c:layout>
                <c:manualLayout>
                  <c:x val="-0.15280789910117007"/>
                  <c:y val="7.5225791520015994E-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82AA-4F2A-BB8A-2A1448D8076E}"/>
                </c:ext>
              </c:extLst>
            </c:dLbl>
            <c:dLbl>
              <c:idx val="4"/>
              <c:layout>
                <c:manualLayout>
                  <c:x val="5.1003674835858569E-2"/>
                  <c:y val="0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280153285367663"/>
                      <c:h val="0.1528879981169935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9-82AA-4F2A-BB8A-2A1448D8076E}"/>
                </c:ext>
              </c:extLst>
            </c:dLbl>
            <c:dLbl>
              <c:idx val="5"/>
              <c:layout>
                <c:manualLayout>
                  <c:x val="0.29097621574890725"/>
                  <c:y val="1.2496959401216555E-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2987411179081061"/>
                      <c:h val="0.1069239846368088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B-82AA-4F2A-BB8A-2A1448D807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by_specialist_segment_02!$V$10:$V$15</c:f>
              <c:strCache>
                <c:ptCount val="6"/>
                <c:pt idx="0">
                  <c:v>Стоп лист</c:v>
                </c:pt>
                <c:pt idx="1">
                  <c:v>Ушедший</c:v>
                </c:pt>
                <c:pt idx="2">
                  <c:v>Активный</c:v>
                </c:pt>
                <c:pt idx="3">
                  <c:v>Новичок</c:v>
                </c:pt>
                <c:pt idx="4">
                  <c:v>Не активный</c:v>
                </c:pt>
                <c:pt idx="5">
                  <c:v>В зоне риска</c:v>
                </c:pt>
              </c:strCache>
            </c:strRef>
          </c:cat>
          <c:val>
            <c:numRef>
              <c:f>by_specialist_segment_02!$W$10:$W$15</c:f>
              <c:numCache>
                <c:formatCode>0%</c:formatCode>
                <c:ptCount val="6"/>
                <c:pt idx="0">
                  <c:v>0.58585587998928479</c:v>
                </c:pt>
                <c:pt idx="1">
                  <c:v>0.29734797749799091</c:v>
                </c:pt>
                <c:pt idx="2">
                  <c:v>6.4023573533351197E-2</c:v>
                </c:pt>
                <c:pt idx="3">
                  <c:v>2.2502009107956068E-2</c:v>
                </c:pt>
                <c:pt idx="4">
                  <c:v>1.6340744709349049E-2</c:v>
                </c:pt>
                <c:pt idx="5">
                  <c:v>1.3929815162068041E-2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2AA-4F2A-BB8A-2A1448D8076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Лист1!$B$12</c:f>
              <c:strCache>
                <c:ptCount val="1"/>
                <c:pt idx="0">
                  <c:v>% отправленных от всей базы</c:v>
                </c:pt>
              </c:strCache>
            </c:strRef>
          </c:tx>
          <c:spPr>
            <a:solidFill>
              <a:schemeClr val="dk1">
                <a:tint val="8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Лист1!$A$13:$A$18</c:f>
              <c:numCache>
                <c:formatCode>mmm\-yy</c:formatCode>
                <c:ptCount val="6"/>
                <c:pt idx="0">
                  <c:v>45536</c:v>
                </c:pt>
                <c:pt idx="1">
                  <c:v>45566</c:v>
                </c:pt>
                <c:pt idx="2">
                  <c:v>45597</c:v>
                </c:pt>
                <c:pt idx="3">
                  <c:v>45627</c:v>
                </c:pt>
                <c:pt idx="4">
                  <c:v>45658</c:v>
                </c:pt>
                <c:pt idx="5">
                  <c:v>45689</c:v>
                </c:pt>
              </c:numCache>
            </c:numRef>
          </c:cat>
          <c:val>
            <c:numRef>
              <c:f>Лист1!$B$13:$B$18</c:f>
              <c:numCache>
                <c:formatCode>0.00%</c:formatCode>
                <c:ptCount val="6"/>
                <c:pt idx="0">
                  <c:v>0.66810000000000003</c:v>
                </c:pt>
                <c:pt idx="1">
                  <c:v>6.9699999999999998E-2</c:v>
                </c:pt>
                <c:pt idx="2">
                  <c:v>6.4100000000000004E-2</c:v>
                </c:pt>
                <c:pt idx="3">
                  <c:v>0.25440000000000002</c:v>
                </c:pt>
                <c:pt idx="4">
                  <c:v>0.22370000000000001</c:v>
                </c:pt>
                <c:pt idx="5">
                  <c:v>0.2601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6F-4DBB-9EB7-E667A2DD85E3}"/>
            </c:ext>
          </c:extLst>
        </c:ser>
        <c:ser>
          <c:idx val="1"/>
          <c:order val="1"/>
          <c:tx>
            <c:strRef>
              <c:f>Лист1!$C$12</c:f>
              <c:strCache>
                <c:ptCount val="1"/>
                <c:pt idx="0">
                  <c:v>% доставленных от отправленных</c:v>
                </c:pt>
              </c:strCache>
            </c:strRef>
          </c:tx>
          <c:spPr>
            <a:solidFill>
              <a:schemeClr val="dk1">
                <a:tint val="5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Лист1!$A$13:$A$18</c:f>
              <c:numCache>
                <c:formatCode>mmm\-yy</c:formatCode>
                <c:ptCount val="6"/>
                <c:pt idx="0">
                  <c:v>45536</c:v>
                </c:pt>
                <c:pt idx="1">
                  <c:v>45566</c:v>
                </c:pt>
                <c:pt idx="2">
                  <c:v>45597</c:v>
                </c:pt>
                <c:pt idx="3">
                  <c:v>45627</c:v>
                </c:pt>
                <c:pt idx="4">
                  <c:v>45658</c:v>
                </c:pt>
                <c:pt idx="5">
                  <c:v>45689</c:v>
                </c:pt>
              </c:numCache>
            </c:numRef>
          </c:cat>
          <c:val>
            <c:numRef>
              <c:f>Лист1!$C$13:$C$18</c:f>
              <c:numCache>
                <c:formatCode>0.00%</c:formatCode>
                <c:ptCount val="6"/>
                <c:pt idx="0">
                  <c:v>0.88909599254426841</c:v>
                </c:pt>
                <c:pt idx="1">
                  <c:v>0.9375</c:v>
                </c:pt>
                <c:pt idx="2">
                  <c:v>0.95145631067961167</c:v>
                </c:pt>
                <c:pt idx="3">
                  <c:v>0.96577017114914421</c:v>
                </c:pt>
                <c:pt idx="4">
                  <c:v>0.97777777777777775</c:v>
                </c:pt>
                <c:pt idx="5">
                  <c:v>0.92124105011933177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6F-4DBB-9EB7-E667A2DD85E3}"/>
            </c:ext>
          </c:extLst>
        </c:ser>
        <c:ser>
          <c:idx val="2"/>
          <c:order val="2"/>
          <c:tx>
            <c:strRef>
              <c:f>Лист1!$D$12</c:f>
              <c:strCache>
                <c:ptCount val="1"/>
                <c:pt idx="0">
                  <c:v>% открытия среди доставленных</c:v>
                </c:pt>
              </c:strCache>
            </c:strRef>
          </c:tx>
          <c:spPr>
            <a:solidFill>
              <a:schemeClr val="dk1">
                <a:tint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Лист1!$A$13:$A$18</c:f>
              <c:numCache>
                <c:formatCode>mmm\-yy</c:formatCode>
                <c:ptCount val="6"/>
                <c:pt idx="0">
                  <c:v>45536</c:v>
                </c:pt>
                <c:pt idx="1">
                  <c:v>45566</c:v>
                </c:pt>
                <c:pt idx="2">
                  <c:v>45597</c:v>
                </c:pt>
                <c:pt idx="3">
                  <c:v>45627</c:v>
                </c:pt>
                <c:pt idx="4">
                  <c:v>45658</c:v>
                </c:pt>
                <c:pt idx="5">
                  <c:v>45689</c:v>
                </c:pt>
              </c:numCache>
            </c:numRef>
          </c:cat>
          <c:val>
            <c:numRef>
              <c:f>Лист1!$D$13:$D$18</c:f>
              <c:numCache>
                <c:formatCode>0.00%</c:formatCode>
                <c:ptCount val="6"/>
                <c:pt idx="0">
                  <c:v>0.12368972746331237</c:v>
                </c:pt>
                <c:pt idx="1">
                  <c:v>0.41904761904761906</c:v>
                </c:pt>
                <c:pt idx="2">
                  <c:v>0.36734693877551022</c:v>
                </c:pt>
                <c:pt idx="3">
                  <c:v>0.30632911392405066</c:v>
                </c:pt>
                <c:pt idx="4">
                  <c:v>0.30681818181818182</c:v>
                </c:pt>
                <c:pt idx="5">
                  <c:v>0.29533678756476683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6F-4DBB-9EB7-E667A2DD85E3}"/>
            </c:ext>
          </c:extLst>
        </c:ser>
        <c:ser>
          <c:idx val="3"/>
          <c:order val="3"/>
          <c:tx>
            <c:strRef>
              <c:f>Лист1!$E$12</c:f>
              <c:strCache>
                <c:ptCount val="1"/>
                <c:pt idx="0">
                  <c:v>% кликов среди открытых</c:v>
                </c:pt>
              </c:strCache>
            </c:strRef>
          </c:tx>
          <c:spPr>
            <a:solidFill>
              <a:schemeClr val="dk1">
                <a:tint val="985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Лист1!$A$13:$A$18</c:f>
              <c:numCache>
                <c:formatCode>mmm\-yy</c:formatCode>
                <c:ptCount val="6"/>
                <c:pt idx="0">
                  <c:v>45536</c:v>
                </c:pt>
                <c:pt idx="1">
                  <c:v>45566</c:v>
                </c:pt>
                <c:pt idx="2">
                  <c:v>45597</c:v>
                </c:pt>
                <c:pt idx="3">
                  <c:v>45627</c:v>
                </c:pt>
                <c:pt idx="4">
                  <c:v>45658</c:v>
                </c:pt>
                <c:pt idx="5">
                  <c:v>45689</c:v>
                </c:pt>
              </c:numCache>
            </c:numRef>
          </c:cat>
          <c:val>
            <c:numRef>
              <c:f>Лист1!$E$13:$E$18</c:f>
              <c:numCache>
                <c:formatCode>0.00%</c:formatCode>
                <c:ptCount val="6"/>
                <c:pt idx="0">
                  <c:v>0.15254237288135594</c:v>
                </c:pt>
                <c:pt idx="1">
                  <c:v>0.38636363636363635</c:v>
                </c:pt>
                <c:pt idx="2">
                  <c:v>0.16666666666666666</c:v>
                </c:pt>
                <c:pt idx="3">
                  <c:v>0.23966942148760331</c:v>
                </c:pt>
                <c:pt idx="4">
                  <c:v>0.20370370370370369</c:v>
                </c:pt>
                <c:pt idx="5">
                  <c:v>0.15789473684210525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6F-4DBB-9EB7-E667A2DD85E3}"/>
            </c:ext>
          </c:extLst>
        </c:ser>
        <c:ser>
          <c:idx val="4"/>
          <c:order val="4"/>
          <c:tx>
            <c:strRef>
              <c:f>Лист1!$F$12</c:f>
              <c:strCache>
                <c:ptCount val="1"/>
                <c:pt idx="0">
                  <c:v>% отписок среди доставленных </c:v>
                </c:pt>
              </c:strCache>
            </c:strRef>
          </c:tx>
          <c:spPr>
            <a:solidFill>
              <a:schemeClr val="dk1">
                <a:tint val="3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Лист1!$A$13:$A$18</c:f>
              <c:numCache>
                <c:formatCode>mmm\-yy</c:formatCode>
                <c:ptCount val="6"/>
                <c:pt idx="0">
                  <c:v>45536</c:v>
                </c:pt>
                <c:pt idx="1">
                  <c:v>45566</c:v>
                </c:pt>
                <c:pt idx="2">
                  <c:v>45597</c:v>
                </c:pt>
                <c:pt idx="3">
                  <c:v>45627</c:v>
                </c:pt>
                <c:pt idx="4">
                  <c:v>45658</c:v>
                </c:pt>
                <c:pt idx="5">
                  <c:v>45689</c:v>
                </c:pt>
              </c:numCache>
            </c:numRef>
          </c:cat>
          <c:val>
            <c:numRef>
              <c:f>Лист1!$F$13:$F$18</c:f>
              <c:numCache>
                <c:formatCode>0.00%</c:formatCode>
                <c:ptCount val="6"/>
                <c:pt idx="0">
                  <c:v>5.2410901467505244E-3</c:v>
                </c:pt>
                <c:pt idx="1">
                  <c:v>9.5238095238095247E-3</c:v>
                </c:pt>
                <c:pt idx="2">
                  <c:v>0</c:v>
                </c:pt>
                <c:pt idx="3">
                  <c:v>7.5949367088607592E-3</c:v>
                </c:pt>
                <c:pt idx="4">
                  <c:v>8.5227272727272721E-3</c:v>
                </c:pt>
                <c:pt idx="5">
                  <c:v>1.8134715025906734E-2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46F-4DBB-9EB7-E667A2DD85E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464044912"/>
        <c:axId val="464045392"/>
      </c:barChart>
      <c:dateAx>
        <c:axId val="464044912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4045392"/>
        <c:crosses val="autoZero"/>
        <c:auto val="1"/>
        <c:lblOffset val="100"/>
        <c:baseTimeUnit val="months"/>
      </c:dateAx>
      <c:valAx>
        <c:axId val="46404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64044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12505756368186455"/>
          <c:y val="2.31993251524895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Лист4!$N$36</c:f>
              <c:strCache>
                <c:ptCount val="1"/>
                <c:pt idx="0">
                  <c:v>Приток подписчиков with email (new registrations) МоМ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Лист4!$M$37:$M$42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Лист4!$N$37:$N$42</c:f>
              <c:numCache>
                <c:formatCode>0</c:formatCode>
                <c:ptCount val="6"/>
                <c:pt idx="0">
                  <c:v>469.8</c:v>
                </c:pt>
                <c:pt idx="1">
                  <c:v>29.7</c:v>
                </c:pt>
                <c:pt idx="2">
                  <c:v>30.6</c:v>
                </c:pt>
                <c:pt idx="3">
                  <c:v>161.1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E3-4A2F-97EE-117B5A74689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895310815"/>
        <c:axId val="1895293535"/>
      </c:barChart>
      <c:dateAx>
        <c:axId val="1895310815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5293535"/>
        <c:crosses val="autoZero"/>
        <c:auto val="1"/>
        <c:lblOffset val="100"/>
        <c:baseTimeUnit val="months"/>
      </c:dateAx>
      <c:valAx>
        <c:axId val="18952935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189531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Отток подписчиков 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with email</a:t>
            </a:r>
            <a:r>
              <a:rPr lang="ru-RU" sz="1200" b="0" i="0" u="none" strike="noStrike" kern="1200" spc="0" baseline="0" dirty="0">
                <a:solidFill>
                  <a:schemeClr val="tx1"/>
                </a:solidFill>
              </a:rPr>
              <a:t> </a:t>
            </a:r>
            <a:r>
              <a:rPr lang="ru-RU" sz="1200" b="0" i="0" u="none" strike="noStrike" kern="1200" spc="0" baseline="0" dirty="0" err="1">
                <a:solidFill>
                  <a:schemeClr val="tx1"/>
                </a:solidFill>
              </a:rPr>
              <a:t>МоМ</a:t>
            </a:r>
            <a:r>
              <a:rPr lang="en-US" sz="1200" b="0" i="0" u="none" strike="noStrike" kern="1200" spc="0" baseline="0" dirty="0">
                <a:solidFill>
                  <a:schemeClr val="tx1"/>
                </a:solidFill>
              </a:rPr>
              <a:t>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Лист1!$A$1:$A$6</c:f>
              <c:numCache>
                <c:formatCode>mmm\-yy</c:formatCode>
                <c:ptCount val="6"/>
                <c:pt idx="0">
                  <c:v>45505</c:v>
                </c:pt>
                <c:pt idx="1">
                  <c:v>45536</c:v>
                </c:pt>
                <c:pt idx="2">
                  <c:v>45566</c:v>
                </c:pt>
                <c:pt idx="3">
                  <c:v>45597</c:v>
                </c:pt>
                <c:pt idx="4">
                  <c:v>45627</c:v>
                </c:pt>
                <c:pt idx="5">
                  <c:v>45658</c:v>
                </c:pt>
              </c:numCache>
            </c:numRef>
          </c:cat>
          <c:val>
            <c:numRef>
              <c:f>Лист1!$E$1:$E$6</c:f>
              <c:numCache>
                <c:formatCode>#,##0</c:formatCode>
                <c:ptCount val="6"/>
                <c:pt idx="0">
                  <c:v>2400</c:v>
                </c:pt>
                <c:pt idx="1">
                  <c:v>16800</c:v>
                </c:pt>
                <c:pt idx="2">
                  <c:v>31200</c:v>
                </c:pt>
                <c:pt idx="3">
                  <c:v>240</c:v>
                </c:pt>
                <c:pt idx="4">
                  <c:v>240</c:v>
                </c:pt>
                <c:pt idx="5">
                  <c:v>1600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38-4683-923B-5C27AA3C202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01780128"/>
        <c:axId val="601779648"/>
      </c:barChart>
      <c:dateAx>
        <c:axId val="601780128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01779648"/>
        <c:crosses val="autoZero"/>
        <c:auto val="1"/>
        <c:lblOffset val="100"/>
        <c:baseTimeUnit val="months"/>
      </c:dateAx>
      <c:valAx>
        <c:axId val="601779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601780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ru-RU" sz="1200" b="0" i="0" u="none" strike="noStrike" kern="1200" spc="0" baseline="0">
                <a:solidFill>
                  <a:schemeClr val="tx1"/>
                </a:solidFill>
              </a:rPr>
              <a:t>Дельта (приток - отток) МоМ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Лист4!$R$36</c:f>
              <c:strCache>
                <c:ptCount val="1"/>
                <c:pt idx="0">
                  <c:v>Дельта (приток - отток) МоМ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Лист4!$Q$37:$Q$42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Лист4!$R$37:$R$42</c:f>
              <c:numCache>
                <c:formatCode>General</c:formatCode>
                <c:ptCount val="6"/>
                <c:pt idx="0">
                  <c:v>-1130.2</c:v>
                </c:pt>
                <c:pt idx="1">
                  <c:v>-210.3</c:v>
                </c:pt>
                <c:pt idx="2">
                  <c:v>-209.4</c:v>
                </c:pt>
                <c:pt idx="3">
                  <c:v>-31038.9</c:v>
                </c:pt>
                <c:pt idx="4">
                  <c:v>-16800</c:v>
                </c:pt>
                <c:pt idx="5">
                  <c:v>-2400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77-4A42-A7DD-3AA7D17C0F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20811679"/>
        <c:axId val="920801119"/>
      </c:barChart>
      <c:lineChart>
        <c:grouping val="standard"/>
        <c:varyColors val="0"/>
        <c:ser>
          <c:idx val="1"/>
          <c:order val="1"/>
          <c:tx>
            <c:strRef>
              <c:f>Лист4!$S$36</c:f>
              <c:strCache>
                <c:ptCount val="1"/>
                <c:pt idx="0">
                  <c:v>% изменения дельты МоМ</c:v>
                </c:pt>
              </c:strCache>
            </c:strRef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numRef>
              <c:f>Лист4!$Q$37:$Q$42</c:f>
              <c:numCache>
                <c:formatCode>mmm\-yy</c:formatCode>
                <c:ptCount val="6"/>
                <c:pt idx="0">
                  <c:v>45658</c:v>
                </c:pt>
                <c:pt idx="1">
                  <c:v>45627</c:v>
                </c:pt>
                <c:pt idx="2">
                  <c:v>45597</c:v>
                </c:pt>
                <c:pt idx="3">
                  <c:v>45566</c:v>
                </c:pt>
                <c:pt idx="4">
                  <c:v>45536</c:v>
                </c:pt>
                <c:pt idx="5">
                  <c:v>45505</c:v>
                </c:pt>
              </c:numCache>
            </c:numRef>
          </c:cat>
          <c:val>
            <c:numRef>
              <c:f>Лист4!$S$37:$S$42</c:f>
              <c:numCache>
                <c:formatCode>0.00%</c:formatCode>
                <c:ptCount val="6"/>
                <c:pt idx="0">
                  <c:v>4.3742272943414173</c:v>
                </c:pt>
                <c:pt idx="1">
                  <c:v>4.2979942693410012E-3</c:v>
                </c:pt>
                <c:pt idx="2">
                  <c:v>-0.99325362690043784</c:v>
                </c:pt>
                <c:pt idx="3">
                  <c:v>0.84755357142857146</c:v>
                </c:pt>
                <c:pt idx="4">
                  <c:v>6</c:v>
                </c:pt>
                <c:pt idx="5">
                  <c:v>-1.0383914003263268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77-4A42-A7DD-3AA7D17C0F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20812159"/>
        <c:axId val="920820799"/>
      </c:lineChart>
      <c:dateAx>
        <c:axId val="920811679"/>
        <c:scaling>
          <c:orientation val="minMax"/>
        </c:scaling>
        <c:delete val="0"/>
        <c:axPos val="b"/>
        <c:numFmt formatCode="mmm\-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20801119"/>
        <c:crosses val="autoZero"/>
        <c:auto val="1"/>
        <c:lblOffset val="100"/>
        <c:baseTimeUnit val="months"/>
      </c:dateAx>
      <c:valAx>
        <c:axId val="9208011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20811679"/>
        <c:crosses val="autoZero"/>
        <c:crossBetween val="between"/>
      </c:valAx>
      <c:valAx>
        <c:axId val="920820799"/>
        <c:scaling>
          <c:orientation val="minMax"/>
        </c:scaling>
        <c:delete val="0"/>
        <c:axPos val="r"/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920812159"/>
        <c:crosses val="max"/>
        <c:crossBetween val="between"/>
      </c:valAx>
      <c:dateAx>
        <c:axId val="920812159"/>
        <c:scaling>
          <c:orientation val="minMax"/>
        </c:scaling>
        <c:delete val="1"/>
        <c:axPos val="b"/>
        <c:numFmt formatCode="mmm\-yy" sourceLinked="1"/>
        <c:majorTickMark val="out"/>
        <c:minorTickMark val="none"/>
        <c:tickLblPos val="nextTo"/>
        <c:crossAx val="920820799"/>
        <c:crosses val="autoZero"/>
        <c:auto val="1"/>
        <c:lblOffset val="100"/>
        <c:baseTimeUnit val="months"/>
      </c:date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by_specialist_02!$N$16:$N$19</cx:f>
        <cx:lvl ptCount="4">
          <cx:pt idx="0">With Email or Phone</cx:pt>
          <cx:pt idx="1">with_email</cx:pt>
          <cx:pt idx="2">with_phone</cx:pt>
          <cx:pt idx="3">With_Email_and_Phone</cx:pt>
        </cx:lvl>
      </cx:strDim>
      <cx:numDim type="val">
        <cx:f>by_specialist_02!$O$16:$O$19</cx:f>
        <cx:lvl ptCount="4" formatCode="Основной">
          <cx:pt idx="0">3733</cx:pt>
          <cx:pt idx="1">2519</cx:pt>
          <cx:pt idx="2">1661</cx:pt>
          <cx:pt idx="3">447</cx:pt>
        </cx:lvl>
      </cx:numDim>
    </cx:data>
  </cx:chartData>
  <cx:chart>
    <cx:plotArea>
      <cx:plotAreaRegion>
        <cx:series layoutId="funnel" uniqueId="{A81D1376-228B-4053-961C-42EBABA5F256}">
          <cx:spPr>
            <a:solidFill>
              <a:schemeClr val="tx1"/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>
                    <a:solidFill>
                      <a:schemeClr val="bg1"/>
                    </a:solidFill>
                  </a:defRPr>
                </a:pPr>
                <a:endParaRPr lang="ru-RU" sz="9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000">
                <a:solidFill>
                  <a:schemeClr val="tx1"/>
                </a:solidFill>
              </a:defRPr>
            </a:pPr>
            <a:endParaRPr lang="ru-RU" sz="10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</cx:chartSpace>
</file>

<file path=ppt/charts/chartEx2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Лист1!$B$3:$B$5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Лист1!$C$3:$C$5</cx:f>
        <cx:lvl ptCount="3" formatCode="Основной">
          <cx:pt idx="0">1280</cx:pt>
          <cx:pt idx="1">543</cx:pt>
          <cx:pt idx="2">302</cx:pt>
        </cx:lvl>
      </cx:numDim>
    </cx:data>
  </cx:chartData>
  <cx:chart>
    <cx:title pos="t" align="ctr" overlay="0">
      <cx:tx>
        <cx:txData>
          <cx:v>Воронка в формы регистрации для всех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всех посетителей</a:t>
          </a:r>
        </a:p>
      </cx:txPr>
    </cx:title>
    <cx:plotArea>
      <cx:plotAreaRegion>
        <cx:series layoutId="funnel" uniqueId="{6B651BB6-FCE7-4952-83EF-BD5A77BE98C9}">
          <cx:spPr>
            <a:solidFill>
              <a:schemeClr val="tx1"/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hartEx3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Лист1!$G$3:$G$5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Лист1!$H$3:$H$5</cx:f>
        <cx:lvl ptCount="3" formatCode="Основной">
          <cx:pt idx="0">894</cx:pt>
          <cx:pt idx="1">421</cx:pt>
          <cx:pt idx="2">226</cx:pt>
        </cx:lvl>
      </cx:numDim>
    </cx:data>
  </cx:chartData>
  <cx:chart>
    <cx:title pos="t" align="ctr" overlay="0">
      <cx:tx>
        <cx:txData>
          <cx:v>Воронка в формы регистрации для новых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новых посетителей</a:t>
          </a:r>
        </a:p>
      </cx:txPr>
    </cx:title>
    <cx:plotArea>
      <cx:plotAreaRegion>
        <cx:series layoutId="funnel" uniqueId="{920D3B24-4393-4C08-BD84-2A6659EB628E}">
          <cx:tx>
            <cx:txData>
              <cx:f>Лист1!$H$2</cx:f>
              <cx:v/>
            </cx:txData>
          </cx:tx>
          <cx:spPr>
            <a:solidFill>
              <a:schemeClr val="tx1"/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hartEx4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Лист1!$L$3:$L$5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Лист1!$M$3:$M$5</cx:f>
        <cx:lvl ptCount="3" formatCode="Основной">
          <cx:pt idx="0">390</cx:pt>
          <cx:pt idx="1">121</cx:pt>
          <cx:pt idx="2">76</cx:pt>
        </cx:lvl>
      </cx:numDim>
    </cx:data>
  </cx:chartData>
  <cx:chart>
    <cx:title pos="t" align="ctr" overlay="0">
      <cx:tx>
        <cx:txData>
          <cx:v>Воронка в формы регистрации для вернувшихся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вернувшихся посетителей</a:t>
          </a:r>
        </a:p>
      </cx:txPr>
    </cx:title>
    <cx:plotArea>
      <cx:plotAreaRegion>
        <cx:series layoutId="funnel" uniqueId="{A507ACAD-0E73-42E1-894B-661622CB8871}">
          <cx:tx>
            <cx:txData>
              <cx:f>Лист1!$M$2</cx:f>
              <cx:v/>
            </cx:txData>
          </cx:tx>
          <cx:spPr>
            <a:solidFill>
              <a:schemeClr val="tx1"/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hartEx5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Лист1!$B$3:$B$5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Лист1!$C$3:$C$5</cx:f>
        <cx:lvl ptCount="3" formatCode="Основной">
          <cx:pt idx="0">1280</cx:pt>
          <cx:pt idx="1">543</cx:pt>
          <cx:pt idx="2">302</cx:pt>
        </cx:lvl>
      </cx:numDim>
    </cx:data>
  </cx:chartData>
  <cx:chart>
    <cx:title pos="t" align="ctr" overlay="0">
      <cx:tx>
        <cx:txData>
          <cx:v>Воронка в формы регистрации для всех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всех посетителей</a:t>
          </a:r>
        </a:p>
      </cx:txPr>
    </cx:title>
    <cx:plotArea>
      <cx:plotAreaRegion>
        <cx:series layoutId="funnel" uniqueId="{6B651BB6-FCE7-4952-83EF-BD5A77BE98C9}">
          <cx:spPr>
            <a:solidFill>
              <a:schemeClr val="tx1">
                <a:lumMod val="95000"/>
                <a:lumOff val="5000"/>
              </a:schemeClr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hartEx6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Лист1!$G$3:$G$5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Лист1!$H$3:$H$5</cx:f>
        <cx:lvl ptCount="3" formatCode="Основной">
          <cx:pt idx="0">894</cx:pt>
          <cx:pt idx="1">421</cx:pt>
          <cx:pt idx="2">226</cx:pt>
        </cx:lvl>
      </cx:numDim>
    </cx:data>
  </cx:chartData>
  <cx:chart>
    <cx:title pos="t" align="ctr" overlay="0">
      <cx:tx>
        <cx:txData>
          <cx:v>Воронка в формы регистрации для новых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новых посетителей</a:t>
          </a:r>
        </a:p>
      </cx:txPr>
    </cx:title>
    <cx:plotArea>
      <cx:plotAreaRegion>
        <cx:series layoutId="funnel" uniqueId="{920D3B24-4393-4C08-BD84-2A6659EB628E}">
          <cx:tx>
            <cx:txData>
              <cx:f>Лист1!$H$2</cx:f>
              <cx:v/>
            </cx:txData>
          </cx:tx>
          <cx:spPr>
            <a:solidFill>
              <a:schemeClr val="tx1">
                <a:lumMod val="95000"/>
                <a:lumOff val="5000"/>
              </a:schemeClr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hartEx7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Лист1!$L$3:$L$5</cx:f>
        <cx:lvl ptCount="3">
          <cx:pt idx="0">Войти или Зарегистрироваться</cx:pt>
          <cx:pt idx="1">Регистрация / Аккаунт создан / Необходимо подтвердить почту</cx:pt>
          <cx:pt idx="2">Регистрация / Подтверждена</cx:pt>
        </cx:lvl>
      </cx:strDim>
      <cx:numDim type="val">
        <cx:f>Лист1!$M$3:$M$5</cx:f>
        <cx:lvl ptCount="3" formatCode="Основной">
          <cx:pt idx="0">390</cx:pt>
          <cx:pt idx="1">121</cx:pt>
          <cx:pt idx="2">76</cx:pt>
        </cx:lvl>
      </cx:numDim>
    </cx:data>
  </cx:chartData>
  <cx:chart>
    <cx:title pos="t" align="ctr" overlay="0">
      <cx:tx>
        <cx:txData>
          <cx:v>Воронка в формы регистрации для вернувшихся посетителей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ru-RU" sz="1200" b="0" i="0" u="none" strike="noStrike" baseline="0">
              <a:solidFill>
                <a:schemeClr val="tx1"/>
              </a:solidFill>
              <a:latin typeface="Calibri" panose="020F0502020204030204"/>
            </a:rPr>
            <a:t>Воронка в формы регистрации для вернувшихся посетителей</a:t>
          </a:r>
        </a:p>
      </cx:txPr>
    </cx:title>
    <cx:plotArea>
      <cx:plotAreaRegion>
        <cx:series layoutId="funnel" uniqueId="{A507ACAD-0E73-42E1-894B-661622CB8871}">
          <cx:tx>
            <cx:txData>
              <cx:f>Лист1!$M$2</cx:f>
              <cx:v/>
            </cx:txData>
          </cx:tx>
          <cx:spPr>
            <a:solidFill>
              <a:schemeClr val="tx1">
                <a:lumMod val="95000"/>
                <a:lumOff val="5000"/>
              </a:schemeClr>
            </a:solidFill>
          </cx:spPr>
          <cx:dataLabels>
            <cx:txPr>
              <a:bodyPr spcFirstLastPara="1" vertOverflow="ellipsis" horzOverflow="overflow" wrap="square" lIns="0" tIns="0" rIns="0" bIns="0" anchor="ctr" anchorCtr="1"/>
              <a:lstStyle/>
              <a:p>
                <a:pPr algn="ctr" rtl="0">
                  <a:defRPr sz="1000">
                    <a:solidFill>
                      <a:schemeClr val="bg1"/>
                    </a:solidFill>
                  </a:defRPr>
                </a:pPr>
                <a:endParaRPr lang="ru-RU" sz="1000" b="0" i="0" u="none" strike="noStrike" baseline="0">
                  <a:solidFill>
                    <a:schemeClr val="bg1"/>
                  </a:solidFill>
                  <a:latin typeface="Aptos" panose="02110004020202020204"/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900">
                <a:solidFill>
                  <a:schemeClr val="tx1"/>
                </a:solidFill>
              </a:defRPr>
            </a:pPr>
            <a:endParaRPr lang="ru-RU" sz="900" b="0" i="0" u="none" strike="noStrike" baseline="0">
              <a:solidFill>
                <a:schemeClr val="tx1"/>
              </a:solidFill>
              <a:latin typeface="Aptos" panose="02110004020202020204"/>
            </a:endParaRPr>
          </a:p>
        </cx:txPr>
      </cx:axis>
    </cx:plotArea>
  </cx:chart>
  <cx:spPr>
    <a:ln>
      <a:noFill/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2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3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4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5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0.19446</cdr:x>
      <cdr:y>0.5879</cdr:y>
    </cdr:from>
    <cdr:to>
      <cdr:x>0.23832</cdr:x>
      <cdr:y>0.63549</cdr:y>
    </cdr:to>
    <cdr:sp macro="" textlink="">
      <cdr:nvSpPr>
        <cdr:cNvPr id="2" name="Прямоугольник 1">
          <a:extLst xmlns:a="http://schemas.openxmlformats.org/drawingml/2006/main">
            <a:ext uri="{FF2B5EF4-FFF2-40B4-BE49-F238E27FC236}">
              <a16:creationId xmlns:a16="http://schemas.microsoft.com/office/drawing/2014/main" id="{8401005B-FF2C-AE9F-F5B7-57AC1E5CA3C7}"/>
            </a:ext>
          </a:extLst>
        </cdr:cNvPr>
        <cdr:cNvSpPr/>
      </cdr:nvSpPr>
      <cdr:spPr>
        <a:xfrm xmlns:a="http://schemas.openxmlformats.org/drawingml/2006/main">
          <a:off x="2157180" y="2280013"/>
          <a:ext cx="486508" cy="184558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>
            <a:lumMod val="95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ru-RU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ru-RU"/>
        </a:p>
      </cdr:txBody>
    </cdr:sp>
  </cdr:relSizeAnchor>
  <cdr:relSizeAnchor xmlns:cdr="http://schemas.openxmlformats.org/drawingml/2006/chartDrawing">
    <cdr:from>
      <cdr:x>0.19664</cdr:x>
      <cdr:y>0.85017</cdr:y>
    </cdr:from>
    <cdr:to>
      <cdr:x>0.24268</cdr:x>
      <cdr:y>0.89775</cdr:y>
    </cdr:to>
    <cdr:sp macro="" textlink="">
      <cdr:nvSpPr>
        <cdr:cNvPr id="3" name="Прямоугольник 2">
          <a:extLst xmlns:a="http://schemas.openxmlformats.org/drawingml/2006/main">
            <a:ext uri="{FF2B5EF4-FFF2-40B4-BE49-F238E27FC236}">
              <a16:creationId xmlns:a16="http://schemas.microsoft.com/office/drawing/2014/main" id="{8401005B-FF2C-AE9F-F5B7-57AC1E5CA3C7}"/>
            </a:ext>
          </a:extLst>
        </cdr:cNvPr>
        <cdr:cNvSpPr/>
      </cdr:nvSpPr>
      <cdr:spPr>
        <a:xfrm xmlns:a="http://schemas.openxmlformats.org/drawingml/2006/main">
          <a:off x="2181360" y="3297138"/>
          <a:ext cx="510686" cy="184558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>
            <a:lumMod val="95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ru-RU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ru-RU"/>
        </a:p>
      </cdr:txBody>
    </cdr:sp>
  </cdr:relSizeAnchor>
  <cdr:relSizeAnchor xmlns:cdr="http://schemas.openxmlformats.org/drawingml/2006/chartDrawing">
    <cdr:from>
      <cdr:x>0.17128</cdr:x>
      <cdr:y>0.13707</cdr:y>
    </cdr:from>
    <cdr:to>
      <cdr:x>0.23832</cdr:x>
      <cdr:y>0.18466</cdr:y>
    </cdr:to>
    <cdr:sp macro="" textlink="">
      <cdr:nvSpPr>
        <cdr:cNvPr id="4" name="Прямоугольник 3">
          <a:extLst xmlns:a="http://schemas.openxmlformats.org/drawingml/2006/main">
            <a:ext uri="{FF2B5EF4-FFF2-40B4-BE49-F238E27FC236}">
              <a16:creationId xmlns:a16="http://schemas.microsoft.com/office/drawing/2014/main" id="{8401005B-FF2C-AE9F-F5B7-57AC1E5CA3C7}"/>
            </a:ext>
          </a:extLst>
        </cdr:cNvPr>
        <cdr:cNvSpPr/>
      </cdr:nvSpPr>
      <cdr:spPr>
        <a:xfrm xmlns:a="http://schemas.openxmlformats.org/drawingml/2006/main">
          <a:off x="1900004" y="531601"/>
          <a:ext cx="743683" cy="184558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>
            <a:lumMod val="95000"/>
          </a:schemeClr>
        </a:solidFill>
        <a:ln xmlns:a="http://schemas.openxmlformats.org/drawingml/2006/main">
          <a:noFill/>
        </a:ln>
      </cdr:spPr>
      <cdr:style>
        <a:lnRef xmlns:a="http://schemas.openxmlformats.org/drawingml/2006/main" idx="2">
          <a:schemeClr val="accent1">
            <a:shade val="15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ctr"/>
        <a:lstStyle xmlns:a="http://schemas.openxmlformats.org/drawingml/2006/main">
          <a:defPPr>
            <a:defRPr lang="ru-RU"/>
          </a:defPPr>
          <a:lvl1pPr marL="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ru-RU"/>
        </a:p>
      </cdr:txBody>
    </cdr:sp>
  </cdr:relSizeAnchor>
</c:userShape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8.png>
</file>

<file path=ppt/media/image19.png>
</file>

<file path=ppt/media/image2.pn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180600-4C78-EAED-DFEB-F6A2044D74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000" y="3092767"/>
            <a:ext cx="9144000" cy="1006475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0D6F91-3656-39EF-1B98-AD5929D68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4191318"/>
            <a:ext cx="9144000" cy="60420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074863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589F8C-6526-8715-F503-F1BDEB84E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0A4F561-5915-128C-3769-AB746905BB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C850C1-FEA0-44E9-7B80-FDE58AAA14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1D9CAC-BDD8-3155-0724-F9FBF973B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AF4A048-11F9-8718-D098-3E27C7485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90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C5E8B2A-1020-D6E1-BBA9-43BF017934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2023C34-4316-1CDB-4FFA-5E1FF6D3E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A5271-6EF8-96C0-2DAE-93B96AD0BF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4A519B-3553-F704-409E-F40AE753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54828BE-8154-1839-60D4-4E46C9995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058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, подзаголовок и текст" userDrawn="1">
  <p:cSld name="Заголовок, подзаголовок и текст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7105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93D0B8-BBAE-4B49-CA50-365D1FA623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8C74592-5F1B-996F-28D6-C013A0046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2AC3F9-2A21-120C-31DC-2D8AD193C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54241A-830C-FB51-7055-13EE826BB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83DF23-4F8A-0BA2-38D5-B1B4122E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433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C925A4-7A64-AFBF-55EA-7169C1B26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A3BB30-CBFD-ACE1-D65C-A69309B90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B40EB3-F7D0-942E-E101-1559B722A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776228B-E6E1-19C3-2CFF-046C0EF0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03DE88-5068-E8B6-A7BE-7C3098265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23911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85579-AD7E-AB62-F9E3-19516CD1F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8D6E29-4536-7C46-0A77-8405A434B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C7DD4EF-4EEA-0374-1FA7-4E75EE5AE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464096B-4135-B2BE-6CF7-EA7AF5911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3283EA5-6859-6133-3013-C6911FD83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16741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34C6C-B3D8-0E51-CFBD-0197413B4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F87B39-2917-6331-1677-9F1C94B05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D5DC9A2-C57C-E3BE-0611-C24BAA57C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E6982CC-CF3D-27F4-40DC-6FBA50A52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BFF7EC-8ECE-D976-C777-A7C17A145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AF0FE0-AC3E-17D0-4483-D1791F7EC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18490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E56A0B-FD7D-2D63-168B-E08926581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3D96099-4514-92E2-2987-6104CEA1D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C29EB1A-2672-DD3A-7F2E-89C203D4A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8C2E3E7-1E12-0E44-90B0-FAAFD2714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180BB98-0D2D-9C25-99A3-D2EED3599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28DEC29-DA17-67C1-6E0B-98476A6F6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C91D60E-B1CC-4721-E21A-BE4E6BEAD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8DE3C7E-9A4F-D732-1BD8-C60EBD84D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6130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CA693B-6628-0303-7B0A-D5C1FEBAF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40EC1404-4075-EA71-5694-D006289E0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7675224-0E43-3E70-61D9-A41A5061B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ED8DADE-1C59-9DB7-5D84-C583183FE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4835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83E167D-4352-DA97-3482-09151C531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ED98DAE-FC97-76FD-CF56-58299280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23B25F8-0FEB-02D5-1B7B-15F403F9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4191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3D06E108-9488-6B38-4F3E-26B330C55E39}"/>
              </a:ext>
            </a:extLst>
          </p:cNvPr>
          <p:cNvSpPr txBox="1">
            <a:spLocks/>
          </p:cNvSpPr>
          <p:nvPr userDrawn="1"/>
        </p:nvSpPr>
        <p:spPr>
          <a:xfrm>
            <a:off x="990600" y="920496"/>
            <a:ext cx="10515600" cy="922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7090686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5634E0-F315-2E28-720F-04806EC6E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A8E84F-79CA-0F07-95F4-DF4D44D40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D4D49E-D577-BA08-E732-113243DBEA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A132230-EAE2-A43C-4AB1-823931050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48191EE-85E6-0BE5-1622-B31EB7280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D7C114-FAC0-486A-4E5C-5CF9195DD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77809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D58169-442B-EF5F-7D3A-661526A0F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DED2F4F-ECFC-196E-5DA0-856604FB2B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E7C4CF-30C3-7D7D-2BCA-9F8EE243B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2303EC-CCC3-50F1-F87B-3687973C4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9BFB8D6-9B9D-A4DD-4DFB-81D851F2D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86468B-574D-9BAE-9C8E-20B00F1B8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0695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CB706C-EDC8-024F-60AC-3B9021743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CA4318F-A18D-6F47-F7FF-B8B363FDD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D75D32-F362-398C-2AED-178049F7B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4EC47E-9032-FFCF-F48F-2DEFE40F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3B33602-DC51-07B2-AD8A-02EB1A56A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62760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01F5067-B825-3E79-7E40-77AA0D42D0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6DE01E-1603-48F1-7D10-C6EBBC722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D1AAB8-2E60-DF21-C1CD-4B03E3750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6E036C2-360B-4088-2C43-F7520DABA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402BD12-3322-374C-2D60-E371B11C2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6146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A762CC-9617-B409-733B-44102744E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199A517-00F6-28B7-1520-3D3A67EDC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2D229D-EE53-B449-D833-DEC91C4B07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D6A4C7-0EA8-AD40-C42B-F73187E3D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BA6A5D6-E9AE-EEBC-1344-C0AB127F1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8328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1C66A-ABBC-65CE-CE3E-1B663B602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0098E5-3AC7-2887-FFC6-8DBADB972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346E2D9-94EF-F59A-04F0-FD5C44EC2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6C8AAE6-6E4C-2C4A-2049-23530E61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92B4009-4B26-63FE-9F1B-B3FCAFBD4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96A8FEB-9E13-C4AF-433E-16C46DFA5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79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5C1C8F-81EA-C359-6210-AA58F850A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5646313-4FFD-FA1D-34E5-CB2D59078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32442F5-C59D-9304-3493-A5B4C2FE6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9414E4E-396F-4ADF-6218-DFC3429BA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18267FF-55EE-88D8-7274-B54C472275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E20D3A-B2AE-A8A0-7A9F-87DA8E44D9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82F7BB9-17D5-5A03-33A2-E827B7011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5BD03D33-67EC-3F08-0D7C-DE9E53FF9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8381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40E9B5-EAD5-FBF5-1B93-AFE25E1C5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dirty="0"/>
              <a:t>Выводы и рекомендации</a:t>
            </a:r>
          </a:p>
        </p:txBody>
      </p:sp>
    </p:spTree>
    <p:extLst>
      <p:ext uri="{BB962C8B-B14F-4D97-AF65-F5344CB8AC3E}">
        <p14:creationId xmlns:p14="http://schemas.microsoft.com/office/powerpoint/2010/main" val="1758367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2AA17C7-1D4C-DBD1-8973-373DDC78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F0EDA32-F073-456A-763B-70F843EA4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7C4CA8-6EA6-BBE1-B624-089D37410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8890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E856D4-1DF2-A8ED-9002-B30BA9CF3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E91D25-DAC4-6E3A-75D2-D1DF7526C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6EFF20C-235F-7E16-2561-5DA66A7D4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40C45D0-1602-50AE-7B71-9ED580388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EE181B-D4C6-81E8-0BC9-44A83F00A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134D23B-0E86-FBE5-4A96-56EB5B3E6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584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6D3095-1342-F336-C8E3-033CD0616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4456B9-1C10-9AA7-72A0-99148D958A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B91CCF7-E22C-B14B-C226-4B22552F08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831EE0-DC85-7D9C-7A37-9390857B70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3171E-AEE1-4AC3-A13B-A5539ABDE011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ED410E-6C23-2512-9CEF-F5CA804CB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3670B2C-2B83-08BA-AF4D-1EC556294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C247BF2-E113-4F47-93A4-DD988D6213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539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9F41638-595C-3FAB-3194-0593EB2495C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9916" y="48133"/>
            <a:ext cx="838200" cy="4889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A7A341-D327-EA9D-46FB-E65336A32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8096"/>
            <a:ext cx="10515600" cy="9225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4BCF5B-649D-C2EC-AB0D-F1D469321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667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549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ü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E80966-F76C-F442-1C01-39555C181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B53012-85AF-5D7D-49FB-BED39E857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383936-7375-EFAB-F356-6FBFCCE524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942385-1A44-4FDB-A3D5-4B0A64870846}" type="datetimeFigureOut">
              <a:rPr lang="ru-RU" smtClean="0"/>
              <a:t>28.03.2025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F29F0E-305B-4020-ACC3-7F0A3FA1EC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9DD831-9096-3ECA-C00C-D798F343ED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891AAE-DB9C-4419-B228-86B5D89AE4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5947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microsoft.com/office/2014/relationships/chartEx" Target="../charts/chartEx2.xml"/><Relationship Id="rId1" Type="http://schemas.openxmlformats.org/officeDocument/2006/relationships/slideLayout" Target="../slideLayouts/slideLayout7.xml"/><Relationship Id="rId6" Type="http://schemas.microsoft.com/office/2014/relationships/chartEx" Target="../charts/chartEx4.xml"/><Relationship Id="rId5" Type="http://schemas.openxmlformats.org/officeDocument/2006/relationships/image" Target="../media/image11.png"/><Relationship Id="rId4" Type="http://schemas.microsoft.com/office/2014/relationships/chartEx" Target="../charts/chartEx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microsoft.com/office/2014/relationships/chartEx" Target="../charts/chartEx5.xml"/><Relationship Id="rId1" Type="http://schemas.openxmlformats.org/officeDocument/2006/relationships/slideLayout" Target="../slideLayouts/slideLayout7.xml"/><Relationship Id="rId6" Type="http://schemas.microsoft.com/office/2014/relationships/chartEx" Target="../charts/chartEx7.xml"/><Relationship Id="rId5" Type="http://schemas.openxmlformats.org/officeDocument/2006/relationships/image" Target="../media/image8.png"/><Relationship Id="rId4" Type="http://schemas.microsoft.com/office/2014/relationships/chartEx" Target="../charts/chartEx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3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chart" Target="../charts/chart37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altcraft.otcpharm.ru/campaigns/edit/394?type=broadcast" TargetMode="External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F94E8-74FB-60C3-510D-3E12A8B1AC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Аналитический </a:t>
            </a:r>
            <a:r>
              <a:rPr lang="en-US" dirty="0"/>
              <a:t>CRM-</a:t>
            </a:r>
            <a:r>
              <a:rPr lang="ru-RU" dirty="0"/>
              <a:t>отчет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658188-3616-091C-D9C3-F45EA2656A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для «Компании» за (месяц)  </a:t>
            </a:r>
          </a:p>
        </p:txBody>
      </p:sp>
    </p:spTree>
    <p:extLst>
      <p:ext uri="{BB962C8B-B14F-4D97-AF65-F5344CB8AC3E}">
        <p14:creationId xmlns:p14="http://schemas.microsoft.com/office/powerpoint/2010/main" val="364657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B83DE646-B536-9AE3-DEB1-04F2CDE0BA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8926482"/>
              </p:ext>
            </p:extLst>
          </p:nvPr>
        </p:nvGraphicFramePr>
        <p:xfrm>
          <a:off x="6201756" y="1801083"/>
          <a:ext cx="4886960" cy="31805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44174606-3CE4-8A8D-A473-56B9624F268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1890560"/>
              </p:ext>
            </p:extLst>
          </p:nvPr>
        </p:nvGraphicFramePr>
        <p:xfrm>
          <a:off x="597199" y="2319704"/>
          <a:ext cx="5018903" cy="2661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AA69639-7A46-9C7F-38CE-F72AF103614A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Динамика доступной базы </a:t>
            </a:r>
            <a:r>
              <a:rPr lang="ru-RU" sz="3600" dirty="0" err="1"/>
              <a:t>МоМ</a:t>
            </a:r>
            <a:r>
              <a:rPr lang="ru-RU" sz="3600" dirty="0"/>
              <a:t> (приток, отток)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9F98C579-7D38-FE0A-070F-1BC6281D0662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</p:spTree>
    <p:extLst>
      <p:ext uri="{BB962C8B-B14F-4D97-AF65-F5344CB8AC3E}">
        <p14:creationId xmlns:p14="http://schemas.microsoft.com/office/powerpoint/2010/main" val="206259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E49BBC47-DB75-CD08-5EB1-4BA7C2CF36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4560387"/>
              </p:ext>
            </p:extLst>
          </p:nvPr>
        </p:nvGraphicFramePr>
        <p:xfrm>
          <a:off x="874216" y="1679277"/>
          <a:ext cx="10073595" cy="37839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442500A0-46DA-0CC7-2445-9A0F40B1DD2A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Динамика доступной базы </a:t>
            </a:r>
            <a:r>
              <a:rPr lang="ru-RU" sz="3600" dirty="0" err="1"/>
              <a:t>МоМ</a:t>
            </a:r>
            <a:r>
              <a:rPr lang="ru-RU" sz="3600" dirty="0"/>
              <a:t> (приток, отток, дельта)</a:t>
            </a: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C7DF9A56-9E05-9E57-B9B3-8030C0D79259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</p:spTree>
    <p:extLst>
      <p:ext uri="{BB962C8B-B14F-4D97-AF65-F5344CB8AC3E}">
        <p14:creationId xmlns:p14="http://schemas.microsoft.com/office/powerpoint/2010/main" val="264732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30B80AC0-473E-D182-C39F-C66F425692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292376"/>
              </p:ext>
            </p:extLst>
          </p:nvPr>
        </p:nvGraphicFramePr>
        <p:xfrm>
          <a:off x="745900" y="1770023"/>
          <a:ext cx="7283675" cy="487680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971646">
                  <a:extLst>
                    <a:ext uri="{9D8B030D-6E8A-4147-A177-3AD203B41FA5}">
                      <a16:colId xmlns:a16="http://schemas.microsoft.com/office/drawing/2014/main" val="2813942713"/>
                    </a:ext>
                  </a:extLst>
                </a:gridCol>
                <a:gridCol w="886428">
                  <a:extLst>
                    <a:ext uri="{9D8B030D-6E8A-4147-A177-3AD203B41FA5}">
                      <a16:colId xmlns:a16="http://schemas.microsoft.com/office/drawing/2014/main" val="3609110199"/>
                    </a:ext>
                  </a:extLst>
                </a:gridCol>
                <a:gridCol w="1164940">
                  <a:extLst>
                    <a:ext uri="{9D8B030D-6E8A-4147-A177-3AD203B41FA5}">
                      <a16:colId xmlns:a16="http://schemas.microsoft.com/office/drawing/2014/main" val="292082859"/>
                    </a:ext>
                  </a:extLst>
                </a:gridCol>
                <a:gridCol w="852132">
                  <a:extLst>
                    <a:ext uri="{9D8B030D-6E8A-4147-A177-3AD203B41FA5}">
                      <a16:colId xmlns:a16="http://schemas.microsoft.com/office/drawing/2014/main" val="1344932981"/>
                    </a:ext>
                  </a:extLst>
                </a:gridCol>
                <a:gridCol w="1143367">
                  <a:extLst>
                    <a:ext uri="{9D8B030D-6E8A-4147-A177-3AD203B41FA5}">
                      <a16:colId xmlns:a16="http://schemas.microsoft.com/office/drawing/2014/main" val="551410942"/>
                    </a:ext>
                  </a:extLst>
                </a:gridCol>
                <a:gridCol w="1111008">
                  <a:extLst>
                    <a:ext uri="{9D8B030D-6E8A-4147-A177-3AD203B41FA5}">
                      <a16:colId xmlns:a16="http://schemas.microsoft.com/office/drawing/2014/main" val="591386007"/>
                    </a:ext>
                  </a:extLst>
                </a:gridCol>
                <a:gridCol w="1154154">
                  <a:extLst>
                    <a:ext uri="{9D8B030D-6E8A-4147-A177-3AD203B41FA5}">
                      <a16:colId xmlns:a16="http://schemas.microsoft.com/office/drawing/2014/main" val="797127738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u="none" strike="noStrike" dirty="0">
                          <a:effectLst/>
                        </a:rPr>
                        <a:t>with contact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Новичок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Не активный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Активный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В зоне риска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Ушедший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200" b="1" u="none" strike="noStrike" dirty="0">
                          <a:effectLst/>
                        </a:rPr>
                        <a:t>Стоп лист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/>
                </a:tc>
                <a:extLst>
                  <a:ext uri="{0D108BD9-81ED-4DB2-BD59-A6C34878D82A}">
                    <a16:rowId xmlns:a16="http://schemas.microsoft.com/office/drawing/2014/main" val="678580706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3733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84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61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239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52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1110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2187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10160" marR="10160" marT="10160" marB="0" anchor="b"/>
                </a:tc>
                <a:extLst>
                  <a:ext uri="{0D108BD9-81ED-4DB2-BD59-A6C34878D82A}">
                    <a16:rowId xmlns:a16="http://schemas.microsoft.com/office/drawing/2014/main" val="736674283"/>
                  </a:ext>
                </a:extLst>
              </a:tr>
            </a:tbl>
          </a:graphicData>
        </a:graphic>
      </p:graphicFrame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9C943BA4-5714-2E98-5306-B805FB5D26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811678"/>
              </p:ext>
            </p:extLst>
          </p:nvPr>
        </p:nvGraphicFramePr>
        <p:xfrm>
          <a:off x="7893366" y="1770023"/>
          <a:ext cx="4165284" cy="31493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Кол-во подписчиков </a:t>
            </a:r>
            <a:r>
              <a:rPr lang="ru-RU" sz="3600" dirty="0" err="1"/>
              <a:t>with</a:t>
            </a:r>
            <a:r>
              <a:rPr lang="ru-RU" sz="3600" dirty="0"/>
              <a:t> </a:t>
            </a:r>
            <a:r>
              <a:rPr lang="ru-RU" sz="3600" dirty="0" err="1"/>
              <a:t>contact</a:t>
            </a:r>
            <a:r>
              <a:rPr lang="ru-RU" sz="3600" dirty="0"/>
              <a:t> по сегментам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</p:spTree>
    <p:extLst>
      <p:ext uri="{BB962C8B-B14F-4D97-AF65-F5344CB8AC3E}">
        <p14:creationId xmlns:p14="http://schemas.microsoft.com/office/powerpoint/2010/main" val="1576042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Охват и Активность базы (%)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1D49415F-7651-AEC2-7DF6-65D3E65D9D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2705873"/>
              </p:ext>
            </p:extLst>
          </p:nvPr>
        </p:nvGraphicFramePr>
        <p:xfrm>
          <a:off x="597201" y="1466850"/>
          <a:ext cx="10997599" cy="3790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40888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Аналитика базы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59D66376-4717-3F21-9026-4467BE6C6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3953193"/>
            <a:ext cx="9144000" cy="604202"/>
          </a:xfrm>
        </p:spPr>
        <p:txBody>
          <a:bodyPr/>
          <a:lstStyle/>
          <a:p>
            <a:r>
              <a:rPr lang="ru-RU" dirty="0"/>
              <a:t>Дополнительные слайды</a:t>
            </a:r>
          </a:p>
        </p:txBody>
      </p:sp>
    </p:spTree>
    <p:extLst>
      <p:ext uri="{BB962C8B-B14F-4D97-AF65-F5344CB8AC3E}">
        <p14:creationId xmlns:p14="http://schemas.microsoft.com/office/powerpoint/2010/main" val="4151623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Каналы (приток, отток). </a:t>
            </a:r>
            <a:r>
              <a:rPr lang="en-US" sz="3600" dirty="0"/>
              <a:t>Email</a:t>
            </a:r>
            <a:endParaRPr lang="ru-RU" sz="3600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522F9889-3CE6-7C49-19EC-07CCF6001D1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0288825"/>
              </p:ext>
            </p:extLst>
          </p:nvPr>
        </p:nvGraphicFramePr>
        <p:xfrm>
          <a:off x="597200" y="2438401"/>
          <a:ext cx="4974925" cy="2773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F23B9200-E8CF-FDEF-DDAA-CDB3281410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0288297"/>
              </p:ext>
            </p:extLst>
          </p:nvPr>
        </p:nvGraphicFramePr>
        <p:xfrm>
          <a:off x="6096001" y="1413353"/>
          <a:ext cx="4974926" cy="3799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52147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Каналы (дельта, % динамики дельты). </a:t>
            </a:r>
            <a:r>
              <a:rPr lang="ru-RU" sz="3600" dirty="0" err="1"/>
              <a:t>Email</a:t>
            </a:r>
            <a:endParaRPr lang="ru-RU" sz="3600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00DCB8FE-7C32-E77A-CEAD-81B9EC54F2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9879925"/>
              </p:ext>
            </p:extLst>
          </p:nvPr>
        </p:nvGraphicFramePr>
        <p:xfrm>
          <a:off x="1331053" y="1413354"/>
          <a:ext cx="9216704" cy="4118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56546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Каналы (приток, отток). Телефон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2FF6788B-4255-A34F-5D7B-E2CA7C0BC3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7414515"/>
              </p:ext>
            </p:extLst>
          </p:nvPr>
        </p:nvGraphicFramePr>
        <p:xfrm>
          <a:off x="6235936" y="1413353"/>
          <a:ext cx="4859904" cy="3942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2D2CD41A-1958-1AD9-4F42-E33BE47071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0054588"/>
              </p:ext>
            </p:extLst>
          </p:nvPr>
        </p:nvGraphicFramePr>
        <p:xfrm>
          <a:off x="755128" y="2402999"/>
          <a:ext cx="4859903" cy="2952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3705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Каналы (дельта, % динамики дельты). Телефон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9F2A69BF-D50A-EF45-4FA6-423867DD3EC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5232943"/>
              </p:ext>
            </p:extLst>
          </p:nvPr>
        </p:nvGraphicFramePr>
        <p:xfrm>
          <a:off x="1968616" y="1600200"/>
          <a:ext cx="9185159" cy="3771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92404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Источники пополнения базы. Динамика и выбросы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686425"/>
            <a:ext cx="10997599" cy="10605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200" u="sng" dirty="0"/>
              <a:t>Выводы</a:t>
            </a:r>
            <a:r>
              <a:rPr lang="ru-RU" sz="1200" dirty="0"/>
              <a:t>: наблюдаем выбросы по источникам M и O в конкретные даты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200" u="sng" dirty="0"/>
              <a:t>Гипотезы</a:t>
            </a:r>
            <a:r>
              <a:rPr lang="ru-RU" sz="1200" dirty="0"/>
              <a:t>: это может указывать на стратегии коллективной подписки, когда несколько пользователей регистрируются, используя один и тот же </a:t>
            </a:r>
            <a:r>
              <a:rPr lang="ru-RU" sz="1200" dirty="0" err="1"/>
              <a:t>email</a:t>
            </a:r>
            <a:r>
              <a:rPr lang="ru-RU" sz="1200" dirty="0"/>
              <a:t> или телефон, или без указания контактов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ru-RU" sz="1200" u="sng" dirty="0"/>
              <a:t>Рекомендации</a:t>
            </a:r>
            <a:r>
              <a:rPr lang="ru-RU" sz="1200" dirty="0"/>
              <a:t>: необходима детальна проверка новых подписчиков, пришедших в пиковые даты. Также необходимо разработать систему сбора данных, не допускающую коллективных подписок</a:t>
            </a:r>
          </a:p>
          <a:p>
            <a:pPr>
              <a:lnSpc>
                <a:spcPct val="100000"/>
              </a:lnSpc>
            </a:pPr>
            <a:endParaRPr lang="ru-RU" sz="1000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3C40E8BF-E35C-123B-395F-8441DCF23A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0885725"/>
              </p:ext>
            </p:extLst>
          </p:nvPr>
        </p:nvGraphicFramePr>
        <p:xfrm>
          <a:off x="6155739" y="1754275"/>
          <a:ext cx="5961776" cy="2998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B0AE6F22-31F9-26F4-677D-3AA1DF5B5E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2491555"/>
              </p:ext>
            </p:extLst>
          </p:nvPr>
        </p:nvGraphicFramePr>
        <p:xfrm>
          <a:off x="0" y="1754277"/>
          <a:ext cx="5961776" cy="2998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27016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63F0FA-D19B-BC06-7261-D9245BAB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Цели и задачи</a:t>
            </a:r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F8B48A11-6CB3-5047-D927-9A87AD516A4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501222288"/>
              </p:ext>
            </p:extLst>
          </p:nvPr>
        </p:nvGraphicFramePr>
        <p:xfrm>
          <a:off x="1034474" y="1862571"/>
          <a:ext cx="7571174" cy="149352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434715">
                  <a:extLst>
                    <a:ext uri="{9D8B030D-6E8A-4147-A177-3AD203B41FA5}">
                      <a16:colId xmlns:a16="http://schemas.microsoft.com/office/drawing/2014/main" val="698800498"/>
                    </a:ext>
                  </a:extLst>
                </a:gridCol>
                <a:gridCol w="4136459">
                  <a:extLst>
                    <a:ext uri="{9D8B030D-6E8A-4147-A177-3AD203B41FA5}">
                      <a16:colId xmlns:a16="http://schemas.microsoft.com/office/drawing/2014/main" val="3210219687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Стратегическая цель проводимых коммуникаций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 </a:t>
                      </a:r>
                    </a:p>
                    <a:p>
                      <a:pPr algn="l" fontAlgn="b"/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1275645914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Цель ежемесячной аналитики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l" fontAlgn="b"/>
                      <a:endParaRPr lang="ru-RU" sz="1200" u="none" strike="noStrike" dirty="0">
                        <a:effectLst/>
                      </a:endParaRPr>
                    </a:p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 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209222219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Ответственные лица со стороны Агентства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l" fontAlgn="b"/>
                      <a:endParaRPr lang="ru-RU" sz="1200" u="none" strike="noStrike" dirty="0">
                        <a:effectLst/>
                      </a:endParaRPr>
                    </a:p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 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617170882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Ответственные лица со стороны Клиента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tc>
                  <a:txBody>
                    <a:bodyPr/>
                    <a:lstStyle/>
                    <a:p>
                      <a:pPr algn="l" fontAlgn="b"/>
                      <a:endParaRPr lang="ru-RU" sz="1200" u="none" strike="noStrike" dirty="0">
                        <a:effectLst/>
                      </a:endParaRPr>
                    </a:p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 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/>
                </a:tc>
                <a:extLst>
                  <a:ext uri="{0D108BD9-81ED-4DB2-BD59-A6C34878D82A}">
                    <a16:rowId xmlns:a16="http://schemas.microsoft.com/office/drawing/2014/main" val="1853290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9819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Web-</a:t>
            </a:r>
            <a:r>
              <a:rPr lang="ru-RU" dirty="0"/>
              <a:t>аналитика сайта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59D66376-4717-3F21-9026-4467BE6C6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3953193"/>
            <a:ext cx="9144000" cy="604202"/>
          </a:xfrm>
        </p:spPr>
        <p:txBody>
          <a:bodyPr/>
          <a:lstStyle/>
          <a:p>
            <a:r>
              <a:rPr lang="ru-RU" dirty="0"/>
              <a:t>Основные слайды</a:t>
            </a:r>
          </a:p>
        </p:txBody>
      </p:sp>
    </p:spTree>
    <p:extLst>
      <p:ext uri="{BB962C8B-B14F-4D97-AF65-F5344CB8AC3E}">
        <p14:creationId xmlns:p14="http://schemas.microsoft.com/office/powerpoint/2010/main" val="2224689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62822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Динамика </a:t>
            </a:r>
            <a:r>
              <a:rPr lang="ru-RU" sz="3200" dirty="0" err="1"/>
              <a:t>МоМ</a:t>
            </a:r>
            <a:r>
              <a:rPr lang="ru-RU" sz="3200" dirty="0"/>
              <a:t> конверсии посетителей в целевые действия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CECD2A7-3896-8260-F552-2261C08CAC24}"/>
              </a:ext>
            </a:extLst>
          </p:cNvPr>
          <p:cNvSpPr txBox="1">
            <a:spLocks/>
          </p:cNvSpPr>
          <p:nvPr/>
        </p:nvSpPr>
        <p:spPr>
          <a:xfrm>
            <a:off x="597201" y="5457825"/>
            <a:ext cx="10997599" cy="1289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SzPct val="150000"/>
            </a:pPr>
            <a:r>
              <a:rPr lang="ru-RU" sz="1200" dirty="0"/>
              <a:t>На примере представлена динамика конверсии в регистрацию. </a:t>
            </a:r>
          </a:p>
          <a:p>
            <a:pPr marL="186262" indent="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ru-RU" sz="1200" dirty="0"/>
              <a:t>Также может быть конверсия в: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ru-RU" sz="1200" dirty="0"/>
              <a:t>Дочитывание статьи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ru-RU" sz="1200" dirty="0"/>
              <a:t>Отправка заявки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ru-RU" sz="1200" dirty="0"/>
              <a:t>Авторизация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150000"/>
              <a:buFont typeface="Arial" panose="020B0604020202020204" pitchFamily="34" charset="0"/>
              <a:buChar char="•"/>
            </a:pPr>
            <a:r>
              <a:rPr lang="ru-RU" sz="1200" dirty="0"/>
              <a:t>Новая покупка и т.п.</a:t>
            </a:r>
          </a:p>
          <a:p>
            <a:pPr>
              <a:lnSpc>
                <a:spcPct val="120000"/>
              </a:lnSpc>
              <a:buSzPct val="150000"/>
            </a:pPr>
            <a:endParaRPr lang="en-US" sz="12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58BBB3A-EE50-C400-D44C-CBA8FFDA2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638300"/>
            <a:ext cx="5029200" cy="314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255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41867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Динамика уникальных посетителей (новые/вернувшиеся)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Chart 1">
            <a:extLst>
              <a:ext uri="{FF2B5EF4-FFF2-40B4-BE49-F238E27FC236}">
                <a16:creationId xmlns:a16="http://schemas.microsoft.com/office/drawing/2014/main" id="{14C2CB03-0E24-C89E-9F4F-E0E868288B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5601505"/>
              </p:ext>
            </p:extLst>
          </p:nvPr>
        </p:nvGraphicFramePr>
        <p:xfrm>
          <a:off x="1452881" y="1742017"/>
          <a:ext cx="8339577" cy="3619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63739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41867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% отказов (новые/вернувшиеся/авторизованные) за 2024 год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44E44696-B589-D062-D78C-74C6A26A76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2599019"/>
              </p:ext>
            </p:extLst>
          </p:nvPr>
        </p:nvGraphicFramePr>
        <p:xfrm>
          <a:off x="347499" y="1747305"/>
          <a:ext cx="11496999" cy="3710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83816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41867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Динамика глубины просмотра (новые/вернувшиеся)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466288A3-C18F-FF92-2793-6B67A985A0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3895863"/>
              </p:ext>
            </p:extLst>
          </p:nvPr>
        </p:nvGraphicFramePr>
        <p:xfrm>
          <a:off x="698820" y="1727201"/>
          <a:ext cx="9066069" cy="32286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86176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41867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Динамика времени на сайте(новые/вернувшиеся)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Chart 4">
            <a:extLst>
              <a:ext uri="{FF2B5EF4-FFF2-40B4-BE49-F238E27FC236}">
                <a16:creationId xmlns:a16="http://schemas.microsoft.com/office/drawing/2014/main" id="{F450BDA1-3009-1EE9-5F30-7A48F337F6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8390010"/>
              </p:ext>
            </p:extLst>
          </p:nvPr>
        </p:nvGraphicFramePr>
        <p:xfrm>
          <a:off x="646608" y="1600201"/>
          <a:ext cx="10929633" cy="3424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19519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63778" y="761528"/>
            <a:ext cx="11418671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трафика. Аналитика переходов (новые/вернувшиеся)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2830F927-67DC-A837-561A-7BF6AA8564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0562296"/>
              </p:ext>
            </p:extLst>
          </p:nvPr>
        </p:nvGraphicFramePr>
        <p:xfrm>
          <a:off x="685563" y="1614278"/>
          <a:ext cx="9153761" cy="3357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879700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Источники трафика. Аналитика переходов (новые/вернувшиеся /авторизованные) 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B004CA5C-8F6A-710D-6A0A-67A2C0A552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5068665"/>
              </p:ext>
            </p:extLst>
          </p:nvPr>
        </p:nvGraphicFramePr>
        <p:xfrm>
          <a:off x="402925" y="1557859"/>
          <a:ext cx="11191875" cy="413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967813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трафика. Динамика посетителей </a:t>
            </a:r>
            <a:r>
              <a:rPr lang="ru-RU" sz="3200" dirty="0" err="1"/>
              <a:t>MoM</a:t>
            </a:r>
            <a:endParaRPr lang="ru-RU" sz="3200" dirty="0"/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F13DA951-C6C1-FA60-7AEC-0337FB711F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8041551"/>
              </p:ext>
            </p:extLst>
          </p:nvPr>
        </p:nvGraphicFramePr>
        <p:xfrm>
          <a:off x="501951" y="1310882"/>
          <a:ext cx="11432780" cy="41719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609886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Периодичность визитов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7">
            <a:extLst>
              <a:ext uri="{FF2B5EF4-FFF2-40B4-BE49-F238E27FC236}">
                <a16:creationId xmlns:a16="http://schemas.microsoft.com/office/drawing/2014/main" id="{67D60737-A80A-D4EE-F5B9-32B41C7E75E1}"/>
              </a:ext>
            </a:extLst>
          </p:cNvPr>
          <p:cNvSpPr txBox="1"/>
          <p:nvPr/>
        </p:nvSpPr>
        <p:spPr bwMode="auto">
          <a:xfrm>
            <a:off x="7258049" y="0"/>
            <a:ext cx="5209413" cy="944169"/>
          </a:xfrm>
          <a:prstGeom prst="rect">
            <a:avLst/>
          </a:prstGeom>
          <a:noFill/>
        </p:spPr>
        <p:txBody>
          <a:bodyPr wrap="square" lIns="121920" tIns="60960" rIns="121920" bIns="60960" anchor="t">
            <a:spAutoFit/>
          </a:bodyPr>
          <a:lstStyle>
            <a:defPPr>
              <a:defRPr lang="ru-RU"/>
            </a:defPPr>
            <a:lvl1pPr marL="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В расчет берутся уникальные посетители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Новые посетители — те, кто впервые зашел на сайт за последние 90 дней.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Вернувшиеся посетители — те, кто за последние 90 дней заходил на сайт более одного раза.</a:t>
            </a:r>
          </a:p>
          <a:p>
            <a:pPr marL="228594" indent="-228594">
              <a:buFont typeface="Arial" panose="020B0604020202020204" pitchFamily="34" charset="0"/>
              <a:buChar char="•"/>
              <a:defRPr/>
            </a:pPr>
            <a:endParaRPr lang="ru-RU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E7BDCB15-6CBE-DD23-218C-DD7877BC54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6370895"/>
              </p:ext>
            </p:extLst>
          </p:nvPr>
        </p:nvGraphicFramePr>
        <p:xfrm>
          <a:off x="485856" y="1524001"/>
          <a:ext cx="10136139" cy="3374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831279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63F0FA-D19B-BC06-7261-D9245BAB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Оглавление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6B9AE-B69B-BF9D-FA20-DFBF2D05607D}"/>
              </a:ext>
            </a:extLst>
          </p:cNvPr>
          <p:cNvSpPr txBox="1"/>
          <p:nvPr/>
        </p:nvSpPr>
        <p:spPr>
          <a:xfrm>
            <a:off x="960582" y="1773382"/>
            <a:ext cx="10515600" cy="379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SUMMARY. Ключевые выводы отчета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Аналитика базы (основные и дополнительные слайды)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Web-аналитика сайта (основные и дополнительные слайды)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Аналитика форм на сайте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Лидогенерация, заявки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Контент-анализ (для контентного сайта)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Аналитика кампаний и коммуникаций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Мессенджер-маркетинг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dirty="0"/>
              <a:t>Выводы и рекомендации</a:t>
            </a:r>
          </a:p>
        </p:txBody>
      </p:sp>
    </p:spTree>
    <p:extLst>
      <p:ext uri="{BB962C8B-B14F-4D97-AF65-F5344CB8AC3E}">
        <p14:creationId xmlns:p14="http://schemas.microsoft.com/office/powerpoint/2010/main" val="3719585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Посещаемость по устройствам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BE705FDD-4089-C815-A5DC-2CB9060843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946677"/>
              </p:ext>
            </p:extLst>
          </p:nvPr>
        </p:nvGraphicFramePr>
        <p:xfrm>
          <a:off x="2737040" y="1689503"/>
          <a:ext cx="5664010" cy="34789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98149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Web-</a:t>
            </a:r>
            <a:r>
              <a:rPr lang="ru-RU" dirty="0"/>
              <a:t>аналитика сайта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59D66376-4717-3F21-9026-4467BE6C6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3953193"/>
            <a:ext cx="9144000" cy="604202"/>
          </a:xfrm>
        </p:spPr>
        <p:txBody>
          <a:bodyPr/>
          <a:lstStyle/>
          <a:p>
            <a:r>
              <a:rPr lang="ru-RU" dirty="0"/>
              <a:t>Дополнительные слайды</a:t>
            </a:r>
          </a:p>
        </p:txBody>
      </p:sp>
    </p:spTree>
    <p:extLst>
      <p:ext uri="{BB962C8B-B14F-4D97-AF65-F5344CB8AC3E}">
        <p14:creationId xmlns:p14="http://schemas.microsoft.com/office/powerpoint/2010/main" val="3422914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Динамика уникальных посетителей по источнику </a:t>
            </a:r>
            <a:br>
              <a:rPr lang="ru-RU" sz="3200" dirty="0"/>
            </a:br>
            <a:r>
              <a:rPr lang="ru-RU" sz="3200" dirty="0"/>
              <a:t>Переходы с почтовых рассылок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0839E3B-D45B-9144-A835-81691A57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" y="1695450"/>
            <a:ext cx="8854440" cy="1104900"/>
          </a:xfrm>
          <a:prstGeom prst="rect">
            <a:avLst/>
          </a:prstGeom>
        </p:spPr>
      </p:pic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4E207338-AE44-832C-1D0A-A7C6446DFF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36220"/>
              </p:ext>
            </p:extLst>
          </p:nvPr>
        </p:nvGraphicFramePr>
        <p:xfrm>
          <a:off x="691549" y="3134919"/>
          <a:ext cx="5686425" cy="2162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307435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трафика. Аналитика переходов. Переходы по рекламе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D7C1C2B7-D394-7F3C-1D31-DC74ED5675A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0790831"/>
              </p:ext>
            </p:extLst>
          </p:nvPr>
        </p:nvGraphicFramePr>
        <p:xfrm>
          <a:off x="416226" y="1344974"/>
          <a:ext cx="10175574" cy="3893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41386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Динамика посетителей (новые/вернувшиеся) по источнику Telegram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4B8328A1-29C2-D10A-128A-7813FB1E55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6362998"/>
              </p:ext>
            </p:extLst>
          </p:nvPr>
        </p:nvGraphicFramePr>
        <p:xfrm>
          <a:off x="1093471" y="1449978"/>
          <a:ext cx="9276080" cy="3670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287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трафика. Темп динамики источников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A931F8EA-F0A2-0D1C-1E9A-CFF03C22036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2441346"/>
              </p:ext>
            </p:extLst>
          </p:nvPr>
        </p:nvGraphicFramePr>
        <p:xfrm>
          <a:off x="597201" y="1475317"/>
          <a:ext cx="1123696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843200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Глубина просмотра (новые/вернувшиеся) по источникам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1BD4655C-490F-5FD4-90BE-74D58F6A35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6344766"/>
              </p:ext>
            </p:extLst>
          </p:nvPr>
        </p:nvGraphicFramePr>
        <p:xfrm>
          <a:off x="514351" y="1485900"/>
          <a:ext cx="10845799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842735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Время на сайте (новые/вернувшиеся/авторизованные)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A0D2D958-933A-1CB2-17D6-D70D732FD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3602858"/>
              </p:ext>
            </p:extLst>
          </p:nvPr>
        </p:nvGraphicFramePr>
        <p:xfrm>
          <a:off x="567765" y="1474280"/>
          <a:ext cx="4755358" cy="35383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8409">
                  <a:extLst>
                    <a:ext uri="{9D8B030D-6E8A-4147-A177-3AD203B41FA5}">
                      <a16:colId xmlns:a16="http://schemas.microsoft.com/office/drawing/2014/main" val="2751755654"/>
                    </a:ext>
                  </a:extLst>
                </a:gridCol>
                <a:gridCol w="1209040">
                  <a:extLst>
                    <a:ext uri="{9D8B030D-6E8A-4147-A177-3AD203B41FA5}">
                      <a16:colId xmlns:a16="http://schemas.microsoft.com/office/drawing/2014/main" val="1087611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889098993"/>
                    </a:ext>
                  </a:extLst>
                </a:gridCol>
                <a:gridCol w="1433509">
                  <a:extLst>
                    <a:ext uri="{9D8B030D-6E8A-4147-A177-3AD203B41FA5}">
                      <a16:colId xmlns:a16="http://schemas.microsoft.com/office/drawing/2014/main" val="1105460349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u="none" strike="noStrike" dirty="0">
                          <a:effectLst/>
                        </a:rPr>
                        <a:t>Время на сайте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Вернувшиеся посетители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Новые посетители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Авторизованные посетители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7654513"/>
                  </a:ext>
                </a:extLst>
              </a:tr>
              <a:tr h="195727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0 секунд (отказ)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1 834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9 695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661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4080280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 – 9 секунд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1 301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8 975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89575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10 – 29 секунд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3 590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19 854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2 029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107164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30 – 59 секунд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1 033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5 872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1308470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 минута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1 034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4 809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1 165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871893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2 минуты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2 205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746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16535805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3 минуты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1 335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564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539347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4 минуты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917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495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1543312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5 – 9 минут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2 347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1 311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5955797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10 – 19 минут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1 698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1 118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3118076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20 – 29 минут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419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697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538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2100312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30 – 59 минут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267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398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2979185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1 час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9922468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2 – 4 часа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629624"/>
                  </a:ext>
                </a:extLst>
              </a:tr>
              <a:tr h="1930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5 – 9 часов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212250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effectLst/>
                        </a:rPr>
                        <a:t>итого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effectLst/>
                        </a:rPr>
                        <a:t>12 354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effectLst/>
                        </a:rPr>
                        <a:t>58 828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u="none" strike="noStrike" dirty="0">
                          <a:effectLst/>
                        </a:rPr>
                        <a:t>11 083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8483587"/>
                  </a:ext>
                </a:extLst>
              </a:tr>
            </a:tbl>
          </a:graphicData>
        </a:graphic>
      </p:graphicFrame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64714D3F-3D9E-5616-910B-E1C8FCAEF1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9928409"/>
              </p:ext>
            </p:extLst>
          </p:nvPr>
        </p:nvGraphicFramePr>
        <p:xfrm>
          <a:off x="5543551" y="1326364"/>
          <a:ext cx="6261419" cy="422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451052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Время на сайте (новые/вернувшиеся/авторизованные) по источнику Переходы из почтовых рассылок по страницам входа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C491B688-A885-28FF-1CD5-7263D86F11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8437701"/>
              </p:ext>
            </p:extLst>
          </p:nvPr>
        </p:nvGraphicFramePr>
        <p:xfrm>
          <a:off x="722307" y="1820618"/>
          <a:ext cx="9444678" cy="25070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9501">
                  <a:extLst>
                    <a:ext uri="{9D8B030D-6E8A-4147-A177-3AD203B41FA5}">
                      <a16:colId xmlns:a16="http://schemas.microsoft.com/office/drawing/2014/main" val="2535826579"/>
                    </a:ext>
                  </a:extLst>
                </a:gridCol>
                <a:gridCol w="2166152">
                  <a:extLst>
                    <a:ext uri="{9D8B030D-6E8A-4147-A177-3AD203B41FA5}">
                      <a16:colId xmlns:a16="http://schemas.microsoft.com/office/drawing/2014/main" val="1191659882"/>
                    </a:ext>
                  </a:extLst>
                </a:gridCol>
                <a:gridCol w="2022865">
                  <a:extLst>
                    <a:ext uri="{9D8B030D-6E8A-4147-A177-3AD203B41FA5}">
                      <a16:colId xmlns:a16="http://schemas.microsoft.com/office/drawing/2014/main" val="2753554811"/>
                    </a:ext>
                  </a:extLst>
                </a:gridCol>
                <a:gridCol w="2296160">
                  <a:extLst>
                    <a:ext uri="{9D8B030D-6E8A-4147-A177-3AD203B41FA5}">
                      <a16:colId xmlns:a16="http://schemas.microsoft.com/office/drawing/2014/main" val="3309978471"/>
                    </a:ext>
                  </a:extLst>
                </a:gridCol>
              </a:tblGrid>
              <a:tr h="3738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effectLst/>
                        </a:rPr>
                        <a:t>Страница входа из переходов с почтовых рассылок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Среднее Время на сайте вернувшихся посетителей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Среднее Время на сайте новых посетителей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b="1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Среднее Время на сайте авторизованных посетителей</a:t>
                      </a: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3902045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Обратная связь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14:58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17:31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165138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Информация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12:55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00:00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5563022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Контакты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10:17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2161624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Раздел  Видео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06:28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04:13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10:20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946592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Профиль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05:10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06:33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1279341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 dirty="0">
                          <a:effectLst/>
                        </a:rPr>
                        <a:t>Раздел Новости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05:07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02:59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08:41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2781895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Раздел Статьи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04:18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02:17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05:21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315844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Поиск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04:05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02:26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05:55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6149369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Полезное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03:28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8170636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Регистрация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03:28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00:59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06:51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5546926"/>
                  </a:ext>
                </a:extLst>
              </a:tr>
              <a:tr h="193932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u="none" strike="noStrike">
                          <a:effectLst/>
                        </a:rPr>
                        <a:t>Обучение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02:52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03:43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07:26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8080" marR="8080" marT="808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71360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85586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Периодичность визитов по источникам Яндекс и Google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Диаграмма 1">
            <a:extLst>
              <a:ext uri="{FF2B5EF4-FFF2-40B4-BE49-F238E27FC236}">
                <a16:creationId xmlns:a16="http://schemas.microsoft.com/office/drawing/2014/main" id="{8A1405CB-3372-2321-538D-DD411C8FF04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7483499"/>
              </p:ext>
            </p:extLst>
          </p:nvPr>
        </p:nvGraphicFramePr>
        <p:xfrm>
          <a:off x="707657" y="1600200"/>
          <a:ext cx="9532424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30366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63F0FA-D19B-BC06-7261-D9245BAB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выводы отчета. База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6B9AE-B69B-BF9D-FA20-DFBF2D05607D}"/>
              </a:ext>
            </a:extLst>
          </p:cNvPr>
          <p:cNvSpPr txBox="1"/>
          <p:nvPr/>
        </p:nvSpPr>
        <p:spPr>
          <a:xfrm>
            <a:off x="960582" y="1773382"/>
            <a:ext cx="10515600" cy="3376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База с контактами увеличилась на 0,18 </a:t>
            </a:r>
            <a:r>
              <a:rPr lang="ru-RU" sz="1800" dirty="0" err="1"/>
              <a:t>п.п</a:t>
            </a:r>
            <a:r>
              <a:rPr lang="ru-RU" sz="1800" dirty="0"/>
              <a:t>. (с 20% до 20,18%)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База контактов доступных в </a:t>
            </a:r>
            <a:r>
              <a:rPr lang="ru-RU" sz="1800" dirty="0" err="1"/>
              <a:t>email</a:t>
            </a:r>
            <a:r>
              <a:rPr lang="ru-RU" sz="1800" dirty="0"/>
              <a:t> увеличилась на 0,56 </a:t>
            </a:r>
            <a:r>
              <a:rPr lang="ru-RU" sz="1800" dirty="0" err="1"/>
              <a:t>п.п</a:t>
            </a:r>
            <a:r>
              <a:rPr lang="ru-RU" sz="1800" dirty="0"/>
              <a:t>. (с 12% до 12,56%)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База контактов доступных по телефону уменьшилась на -0,34 </a:t>
            </a:r>
            <a:r>
              <a:rPr lang="ru-RU" sz="1800" dirty="0" err="1"/>
              <a:t>п.п</a:t>
            </a:r>
            <a:r>
              <a:rPr lang="ru-RU" sz="1800" dirty="0"/>
              <a:t>. (с 11,34% до 11%)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Активная база меньше на 15 </a:t>
            </a:r>
            <a:r>
              <a:rPr lang="ru-RU" sz="1800" dirty="0" err="1"/>
              <a:t>п.п</a:t>
            </a:r>
            <a:r>
              <a:rPr lang="ru-RU" sz="1800" dirty="0"/>
              <a:t>. (с 45% до 30%)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Введена новая сегментация на основе активности поведения подписчиков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У  9,16 % есть контакты (в июне 11,8 % есть контакты 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 июле 62% пользователей, у которых есть согласие на обработку ПД, но нет согласия на коммуникацию по </a:t>
            </a:r>
            <a:r>
              <a:rPr lang="en-US" sz="1800" dirty="0"/>
              <a:t>email</a:t>
            </a:r>
            <a:r>
              <a:rPr lang="ru-RU" sz="1800" dirty="0"/>
              <a:t> или телефону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1BA0C9-539E-D3D5-4682-E45B62B13BB9}"/>
              </a:ext>
            </a:extLst>
          </p:cNvPr>
          <p:cNvSpPr txBox="1"/>
          <p:nvPr/>
        </p:nvSpPr>
        <p:spPr>
          <a:xfrm>
            <a:off x="64655" y="1542473"/>
            <a:ext cx="773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пример</a:t>
            </a:r>
          </a:p>
        </p:txBody>
      </p:sp>
    </p:spTree>
    <p:extLst>
      <p:ext uri="{BB962C8B-B14F-4D97-AF65-F5344CB8AC3E}">
        <p14:creationId xmlns:p14="http://schemas.microsoft.com/office/powerpoint/2010/main" val="751805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трафика. Популярные страницы входа в Феврале 2025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773BDAE-2A72-6C98-40FD-8284CBC6CC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256139"/>
              </p:ext>
            </p:extLst>
          </p:nvPr>
        </p:nvGraphicFramePr>
        <p:xfrm>
          <a:off x="712136" y="1543727"/>
          <a:ext cx="3876390" cy="3663706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944417">
                  <a:extLst>
                    <a:ext uri="{9D8B030D-6E8A-4147-A177-3AD203B41FA5}">
                      <a16:colId xmlns:a16="http://schemas.microsoft.com/office/drawing/2014/main" val="4151485370"/>
                    </a:ext>
                  </a:extLst>
                </a:gridCol>
                <a:gridCol w="959636">
                  <a:extLst>
                    <a:ext uri="{9D8B030D-6E8A-4147-A177-3AD203B41FA5}">
                      <a16:colId xmlns:a16="http://schemas.microsoft.com/office/drawing/2014/main" val="3262400762"/>
                    </a:ext>
                  </a:extLst>
                </a:gridCol>
                <a:gridCol w="972337">
                  <a:extLst>
                    <a:ext uri="{9D8B030D-6E8A-4147-A177-3AD203B41FA5}">
                      <a16:colId xmlns:a16="http://schemas.microsoft.com/office/drawing/2014/main" val="1811519897"/>
                    </a:ext>
                  </a:extLst>
                </a:gridCol>
              </a:tblGrid>
              <a:tr h="187507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Наименование материала</a:t>
                      </a:r>
                      <a:endParaRPr lang="ru-RU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Просмотры</a:t>
                      </a:r>
                      <a:endParaRPr lang="ru-RU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Посетители</a:t>
                      </a:r>
                      <a:endParaRPr lang="ru-RU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022042296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708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514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098686487"/>
                  </a:ext>
                </a:extLst>
              </a:tr>
              <a:tr h="2358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575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514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763794467"/>
                  </a:ext>
                </a:extLst>
              </a:tr>
              <a:tr h="187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581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454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2170825851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414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356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7961762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353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310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2862476809"/>
                  </a:ext>
                </a:extLst>
              </a:tr>
              <a:tr h="19186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311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274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625490571"/>
                  </a:ext>
                </a:extLst>
              </a:tr>
              <a:tr h="18846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262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245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2918763835"/>
                  </a:ext>
                </a:extLst>
              </a:tr>
              <a:tr h="16462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8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229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205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402424134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9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199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176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036176399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10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175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161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61751772"/>
                  </a:ext>
                </a:extLst>
              </a:tr>
              <a:tr h="187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11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172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155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176542421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12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161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140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417698108"/>
                  </a:ext>
                </a:extLst>
              </a:tr>
              <a:tr h="23743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13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149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128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090534135"/>
                  </a:ext>
                </a:extLst>
              </a:tr>
              <a:tr h="1875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14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148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126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3541872859"/>
                  </a:ext>
                </a:extLst>
              </a:tr>
              <a:tr h="20822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15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169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121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222142584"/>
                  </a:ext>
                </a:extLst>
              </a:tr>
              <a:tr h="20410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16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122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solidFill>
                            <a:schemeClr val="tx1"/>
                          </a:solidFill>
                          <a:effectLst/>
                        </a:rPr>
                        <a:t>117</a:t>
                      </a:r>
                      <a:endParaRPr lang="en-US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212948958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title 17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119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109</a:t>
                      </a:r>
                      <a:endParaRPr lang="en-US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4627" marR="4627" marT="4627" marB="0" anchor="b"/>
                </a:tc>
                <a:extLst>
                  <a:ext uri="{0D108BD9-81ED-4DB2-BD59-A6C34878D82A}">
                    <a16:rowId xmlns:a16="http://schemas.microsoft.com/office/drawing/2014/main" val="1434370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42350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Топ-20 поисковых запросов в Яндексе за год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2B1630E-5EFD-473F-12DE-2C47A3E4B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2886201"/>
            <a:ext cx="1381126" cy="70209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</p:pic>
      <p:graphicFrame>
        <p:nvGraphicFramePr>
          <p:cNvPr id="9" name="Таблица 8">
            <a:extLst>
              <a:ext uri="{FF2B5EF4-FFF2-40B4-BE49-F238E27FC236}">
                <a16:creationId xmlns:a16="http://schemas.microsoft.com/office/drawing/2014/main" id="{6772AA38-A854-D79B-44CA-D202D7391B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795557"/>
              </p:ext>
            </p:extLst>
          </p:nvPr>
        </p:nvGraphicFramePr>
        <p:xfrm>
          <a:off x="3733801" y="1480200"/>
          <a:ext cx="3648074" cy="389572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708430">
                  <a:extLst>
                    <a:ext uri="{9D8B030D-6E8A-4147-A177-3AD203B41FA5}">
                      <a16:colId xmlns:a16="http://schemas.microsoft.com/office/drawing/2014/main" val="3237430115"/>
                    </a:ext>
                  </a:extLst>
                </a:gridCol>
                <a:gridCol w="761603">
                  <a:extLst>
                    <a:ext uri="{9D8B030D-6E8A-4147-A177-3AD203B41FA5}">
                      <a16:colId xmlns:a16="http://schemas.microsoft.com/office/drawing/2014/main" val="1132159609"/>
                    </a:ext>
                  </a:extLst>
                </a:gridCol>
                <a:gridCol w="1178041">
                  <a:extLst>
                    <a:ext uri="{9D8B030D-6E8A-4147-A177-3AD203B41FA5}">
                      <a16:colId xmlns:a16="http://schemas.microsoft.com/office/drawing/2014/main" val="1930546495"/>
                    </a:ext>
                  </a:extLst>
                </a:gridCol>
              </a:tblGrid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effectLst/>
                        </a:rPr>
                        <a:t>Поисковая фраза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b="1" u="none" strike="noStrike" dirty="0">
                          <a:effectLst/>
                        </a:rPr>
                        <a:t>Визиты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b="1" u="none" strike="noStrike" dirty="0">
                          <a:effectLst/>
                        </a:rPr>
                        <a:t>Посетители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52330926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94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94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64135363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62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61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12913748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61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60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478019614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59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59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45188368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64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58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27875314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53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52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18361755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46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53300522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548774867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43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59876699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42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00199776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72401902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41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837759981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39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38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396099363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35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13903022"/>
                  </a:ext>
                </a:extLst>
              </a:tr>
              <a:tr h="24348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search phrase 15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>
                          <a:effectLst/>
                        </a:rPr>
                        <a:t>34</a:t>
                      </a:r>
                      <a:endParaRPr lang="ru-RU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ru-RU" sz="1200" u="none" strike="noStrike" dirty="0">
                          <a:effectLst/>
                        </a:rPr>
                        <a:t>33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235871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58869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Аналитика форм на сайте</a:t>
            </a:r>
          </a:p>
        </p:txBody>
      </p:sp>
    </p:spTree>
    <p:extLst>
      <p:ext uri="{BB962C8B-B14F-4D97-AF65-F5344CB8AC3E}">
        <p14:creationId xmlns:p14="http://schemas.microsoft.com/office/powerpoint/2010/main" val="22780306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Воронки по формам регистрации (новые/вернувшиеся/авторизованные)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2" name="Диаграмма 1">
                <a:extLst>
                  <a:ext uri="{FF2B5EF4-FFF2-40B4-BE49-F238E27FC236}">
                    <a16:creationId xmlns:a16="http://schemas.microsoft.com/office/drawing/2014/main" id="{BB5CA3A5-6D19-BC0B-ED27-65329044F52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460136577"/>
                  </p:ext>
                </p:extLst>
              </p:nvPr>
            </p:nvGraphicFramePr>
            <p:xfrm>
              <a:off x="111443" y="1912862"/>
              <a:ext cx="3914457" cy="272034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Диаграмма 1">
                <a:extLst>
                  <a:ext uri="{FF2B5EF4-FFF2-40B4-BE49-F238E27FC236}">
                    <a16:creationId xmlns:a16="http://schemas.microsoft.com/office/drawing/2014/main" id="{BB5CA3A5-6D19-BC0B-ED27-65329044F5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43" y="1912862"/>
                <a:ext cx="3914457" cy="2720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4" name="Диаграмма 3">
                <a:extLst>
                  <a:ext uri="{FF2B5EF4-FFF2-40B4-BE49-F238E27FC236}">
                    <a16:creationId xmlns:a16="http://schemas.microsoft.com/office/drawing/2014/main" id="{E3960770-3BA1-8F26-BC17-E17AC76B8C8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697060797"/>
                  </p:ext>
                </p:extLst>
              </p:nvPr>
            </p:nvGraphicFramePr>
            <p:xfrm>
              <a:off x="4188145" y="1912862"/>
              <a:ext cx="3914457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4" name="Диаграмма 3">
                <a:extLst>
                  <a:ext uri="{FF2B5EF4-FFF2-40B4-BE49-F238E27FC236}">
                    <a16:creationId xmlns:a16="http://schemas.microsoft.com/office/drawing/2014/main" id="{E3960770-3BA1-8F26-BC17-E17AC76B8C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88145" y="1912862"/>
                <a:ext cx="3914457" cy="27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" name="Диаграмма 4">
                <a:extLst>
                  <a:ext uri="{FF2B5EF4-FFF2-40B4-BE49-F238E27FC236}">
                    <a16:creationId xmlns:a16="http://schemas.microsoft.com/office/drawing/2014/main" id="{29D4B61D-E4EC-13A5-13E6-16AB48336B1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38796699"/>
                  </p:ext>
                </p:extLst>
              </p:nvPr>
            </p:nvGraphicFramePr>
            <p:xfrm>
              <a:off x="8277543" y="1913346"/>
              <a:ext cx="3914457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5" name="Диаграмма 4">
                <a:extLst>
                  <a:ext uri="{FF2B5EF4-FFF2-40B4-BE49-F238E27FC236}">
                    <a16:creationId xmlns:a16="http://schemas.microsoft.com/office/drawing/2014/main" id="{29D4B61D-E4EC-13A5-13E6-16AB48336B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77543" y="1913346"/>
                <a:ext cx="3914457" cy="274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701191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Воронки по формам регистрации (новые/вернувшиеся/авторизованные) для источника трафика «Переходы с почтовых рассылок»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2" name="Диаграмма 1">
                <a:extLst>
                  <a:ext uri="{FF2B5EF4-FFF2-40B4-BE49-F238E27FC236}">
                    <a16:creationId xmlns:a16="http://schemas.microsoft.com/office/drawing/2014/main" id="{BB5CA3A5-6D19-BC0B-ED27-65329044F52A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336444987"/>
                  </p:ext>
                </p:extLst>
              </p:nvPr>
            </p:nvGraphicFramePr>
            <p:xfrm>
              <a:off x="111443" y="1912862"/>
              <a:ext cx="3914457" cy="272034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2" name="Диаграмма 1">
                <a:extLst>
                  <a:ext uri="{FF2B5EF4-FFF2-40B4-BE49-F238E27FC236}">
                    <a16:creationId xmlns:a16="http://schemas.microsoft.com/office/drawing/2014/main" id="{BB5CA3A5-6D19-BC0B-ED27-65329044F5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1443" y="1912862"/>
                <a:ext cx="3914457" cy="27203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4" name="Диаграмма 3">
                <a:extLst>
                  <a:ext uri="{FF2B5EF4-FFF2-40B4-BE49-F238E27FC236}">
                    <a16:creationId xmlns:a16="http://schemas.microsoft.com/office/drawing/2014/main" id="{E3960770-3BA1-8F26-BC17-E17AC76B8C8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886069075"/>
                  </p:ext>
                </p:extLst>
              </p:nvPr>
            </p:nvGraphicFramePr>
            <p:xfrm>
              <a:off x="4188145" y="1912862"/>
              <a:ext cx="3914457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4"/>
              </a:graphicData>
            </a:graphic>
          </p:graphicFrame>
        </mc:Choice>
        <mc:Fallback xmlns="">
          <p:pic>
            <p:nvPicPr>
              <p:cNvPr id="4" name="Диаграмма 3">
                <a:extLst>
                  <a:ext uri="{FF2B5EF4-FFF2-40B4-BE49-F238E27FC236}">
                    <a16:creationId xmlns:a16="http://schemas.microsoft.com/office/drawing/2014/main" id="{E3960770-3BA1-8F26-BC17-E17AC76B8C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88145" y="1912862"/>
                <a:ext cx="3914457" cy="27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5" name="Диаграмма 4">
                <a:extLst>
                  <a:ext uri="{FF2B5EF4-FFF2-40B4-BE49-F238E27FC236}">
                    <a16:creationId xmlns:a16="http://schemas.microsoft.com/office/drawing/2014/main" id="{29D4B61D-E4EC-13A5-13E6-16AB48336B1D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528427514"/>
                  </p:ext>
                </p:extLst>
              </p:nvPr>
            </p:nvGraphicFramePr>
            <p:xfrm>
              <a:off x="8277543" y="1913346"/>
              <a:ext cx="3914457" cy="27432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6"/>
              </a:graphicData>
            </a:graphic>
          </p:graphicFrame>
        </mc:Choice>
        <mc:Fallback xmlns="">
          <p:pic>
            <p:nvPicPr>
              <p:cNvPr id="5" name="Диаграмма 4">
                <a:extLst>
                  <a:ext uri="{FF2B5EF4-FFF2-40B4-BE49-F238E27FC236}">
                    <a16:creationId xmlns:a16="http://schemas.microsoft.com/office/drawing/2014/main" id="{29D4B61D-E4EC-13A5-13E6-16AB48336B1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77543" y="1913346"/>
                <a:ext cx="3914457" cy="274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54967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Динамика конверсий по формам регистрации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B44E897C-78B2-BD6D-C990-DF292A335D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5585483"/>
              </p:ext>
            </p:extLst>
          </p:nvPr>
        </p:nvGraphicFramePr>
        <p:xfrm>
          <a:off x="465120" y="1560942"/>
          <a:ext cx="11129680" cy="3670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703657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Этапы отказа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2" name="Рисунок 1" descr="Изображение выглядит как текст, снимок экрана, Шрифт, число&#10;&#10;AI-generated content may be incorrect.">
            <a:extLst>
              <a:ext uri="{FF2B5EF4-FFF2-40B4-BE49-F238E27FC236}">
                <a16:creationId xmlns:a16="http://schemas.microsoft.com/office/drawing/2014/main" id="{96B14A9B-C0B1-2863-AE15-74B2D63A2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44" y="1754021"/>
            <a:ext cx="5004089" cy="2868681"/>
          </a:xfrm>
          <a:prstGeom prst="rect">
            <a:avLst/>
          </a:prstGeom>
        </p:spPr>
      </p:pic>
      <p:pic>
        <p:nvPicPr>
          <p:cNvPr id="4" name="Рисунок 3" descr="Изображение выглядит как текст, снимок экрана, Шрифт, дизайн&#10;&#10;AI-generated content may be incorrect.">
            <a:extLst>
              <a:ext uri="{FF2B5EF4-FFF2-40B4-BE49-F238E27FC236}">
                <a16:creationId xmlns:a16="http://schemas.microsoft.com/office/drawing/2014/main" id="{53FF3C9D-1C71-1BE3-1125-90A2AACF1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273" y="809997"/>
            <a:ext cx="3828437" cy="475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175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Сравнение форм заявок между собой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401005B-FF2C-AE9F-F5B7-57AC1E5CA3C7}"/>
              </a:ext>
            </a:extLst>
          </p:cNvPr>
          <p:cNvSpPr/>
          <p:nvPr/>
        </p:nvSpPr>
        <p:spPr>
          <a:xfrm>
            <a:off x="2426677" y="2793534"/>
            <a:ext cx="597877" cy="1845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6C3FA3F-E484-88F7-CC73-19BFF16F3812}"/>
              </a:ext>
            </a:extLst>
          </p:cNvPr>
          <p:cNvSpPr/>
          <p:nvPr/>
        </p:nvSpPr>
        <p:spPr>
          <a:xfrm>
            <a:off x="2086708" y="2443074"/>
            <a:ext cx="889488" cy="1845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1BDE0510-48C4-68A7-B054-810F86BD85E8}"/>
              </a:ext>
            </a:extLst>
          </p:cNvPr>
          <p:cNvGrpSpPr/>
          <p:nvPr/>
        </p:nvGrpSpPr>
        <p:grpSpPr>
          <a:xfrm>
            <a:off x="332509" y="1569062"/>
            <a:ext cx="11093044" cy="3878232"/>
            <a:chOff x="332509" y="1569062"/>
            <a:chExt cx="11093044" cy="3878232"/>
          </a:xfrm>
        </p:grpSpPr>
        <p:graphicFrame>
          <p:nvGraphicFramePr>
            <p:cNvPr id="2" name="Диаграмма 1">
              <a:extLst>
                <a:ext uri="{FF2B5EF4-FFF2-40B4-BE49-F238E27FC236}">
                  <a16:creationId xmlns:a16="http://schemas.microsoft.com/office/drawing/2014/main" id="{E9DFFB16-44A2-2357-8DD6-580D0A40C1A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715275409"/>
                </p:ext>
              </p:extLst>
            </p:nvPr>
          </p:nvGraphicFramePr>
          <p:xfrm>
            <a:off x="332509" y="1569062"/>
            <a:ext cx="11093044" cy="387823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" name="Прямоугольник 4">
              <a:extLst>
                <a:ext uri="{FF2B5EF4-FFF2-40B4-BE49-F238E27FC236}">
                  <a16:creationId xmlns:a16="http://schemas.microsoft.com/office/drawing/2014/main" id="{3CB41445-D54A-0830-E4F7-75B8F5C7AF9F}"/>
                </a:ext>
              </a:extLst>
            </p:cNvPr>
            <p:cNvSpPr/>
            <p:nvPr/>
          </p:nvSpPr>
          <p:spPr>
            <a:xfrm>
              <a:off x="1554773" y="3148157"/>
              <a:ext cx="1421423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C26B4630-4D13-54C2-A599-62258F8FC08D}"/>
                </a:ext>
              </a:extLst>
            </p:cNvPr>
            <p:cNvSpPr/>
            <p:nvPr/>
          </p:nvSpPr>
          <p:spPr>
            <a:xfrm>
              <a:off x="2003181" y="3498616"/>
              <a:ext cx="973015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9" name="Прямоугольник 8">
              <a:extLst>
                <a:ext uri="{FF2B5EF4-FFF2-40B4-BE49-F238E27FC236}">
                  <a16:creationId xmlns:a16="http://schemas.microsoft.com/office/drawing/2014/main" id="{A26C6CEA-353F-621B-946E-BDB015105A17}"/>
                </a:ext>
              </a:extLst>
            </p:cNvPr>
            <p:cNvSpPr/>
            <p:nvPr/>
          </p:nvSpPr>
          <p:spPr>
            <a:xfrm>
              <a:off x="2265484" y="4202564"/>
              <a:ext cx="710712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рямоугольник 9">
              <a:extLst>
                <a:ext uri="{FF2B5EF4-FFF2-40B4-BE49-F238E27FC236}">
                  <a16:creationId xmlns:a16="http://schemas.microsoft.com/office/drawing/2014/main" id="{78F645AB-C4EF-49A2-A734-3CDF967A9C74}"/>
                </a:ext>
              </a:extLst>
            </p:cNvPr>
            <p:cNvSpPr/>
            <p:nvPr/>
          </p:nvSpPr>
          <p:spPr>
            <a:xfrm>
              <a:off x="2651614" y="4553023"/>
              <a:ext cx="403714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7E14F227-2A96-33DC-22B8-37F1DB9C4593}"/>
                </a:ext>
              </a:extLst>
            </p:cNvPr>
            <p:cNvSpPr/>
            <p:nvPr/>
          </p:nvSpPr>
          <p:spPr>
            <a:xfrm>
              <a:off x="2457451" y="2793534"/>
              <a:ext cx="597877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Прямоугольник 11">
              <a:extLst>
                <a:ext uri="{FF2B5EF4-FFF2-40B4-BE49-F238E27FC236}">
                  <a16:creationId xmlns:a16="http://schemas.microsoft.com/office/drawing/2014/main" id="{D0B54C65-1168-1AA1-76B3-357AEF0392CB}"/>
                </a:ext>
              </a:extLst>
            </p:cNvPr>
            <p:cNvSpPr/>
            <p:nvPr/>
          </p:nvSpPr>
          <p:spPr>
            <a:xfrm>
              <a:off x="2117482" y="2443074"/>
              <a:ext cx="889488" cy="18455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7303487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6473" y="3573058"/>
            <a:ext cx="9144000" cy="1006475"/>
          </a:xfrm>
        </p:spPr>
        <p:txBody>
          <a:bodyPr>
            <a:normAutofit fontScale="90000"/>
          </a:bodyPr>
          <a:lstStyle/>
          <a:p>
            <a:r>
              <a:rPr lang="ru-RU" dirty="0"/>
              <a:t>Контент-анализ </a:t>
            </a:r>
            <a:br>
              <a:rPr lang="ru-RU" dirty="0"/>
            </a:br>
            <a:r>
              <a:rPr lang="ru-RU" sz="4400" dirty="0"/>
              <a:t>(для контентного сайта)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166518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Публикации на сайте за август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686BFB4A-BC9F-7E6E-7ADA-3E3FB43715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6697163"/>
              </p:ext>
            </p:extLst>
          </p:nvPr>
        </p:nvGraphicFramePr>
        <p:xfrm>
          <a:off x="597201" y="2089287"/>
          <a:ext cx="10897692" cy="1791989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202775">
                  <a:extLst>
                    <a:ext uri="{9D8B030D-6E8A-4147-A177-3AD203B41FA5}">
                      <a16:colId xmlns:a16="http://schemas.microsoft.com/office/drawing/2014/main" val="1912422237"/>
                    </a:ext>
                  </a:extLst>
                </a:gridCol>
                <a:gridCol w="6334757">
                  <a:extLst>
                    <a:ext uri="{9D8B030D-6E8A-4147-A177-3AD203B41FA5}">
                      <a16:colId xmlns:a16="http://schemas.microsoft.com/office/drawing/2014/main" val="2162162608"/>
                    </a:ext>
                  </a:extLst>
                </a:gridCol>
                <a:gridCol w="2117344">
                  <a:extLst>
                    <a:ext uri="{9D8B030D-6E8A-4147-A177-3AD203B41FA5}">
                      <a16:colId xmlns:a16="http://schemas.microsoft.com/office/drawing/2014/main" val="786094711"/>
                    </a:ext>
                  </a:extLst>
                </a:gridCol>
                <a:gridCol w="1239941">
                  <a:extLst>
                    <a:ext uri="{9D8B030D-6E8A-4147-A177-3AD203B41FA5}">
                      <a16:colId xmlns:a16="http://schemas.microsoft.com/office/drawing/2014/main" val="4106952957"/>
                    </a:ext>
                  </a:extLst>
                </a:gridCol>
                <a:gridCol w="1002875">
                  <a:extLst>
                    <a:ext uri="{9D8B030D-6E8A-4147-A177-3AD203B41FA5}">
                      <a16:colId xmlns:a16="http://schemas.microsoft.com/office/drawing/2014/main" val="1019839189"/>
                    </a:ext>
                  </a:extLst>
                </a:gridCol>
              </a:tblGrid>
              <a:tr h="187959"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1" u="none" strike="noStrike" dirty="0">
                          <a:effectLst/>
                        </a:rPr>
                        <a:t>№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ru-RU" sz="1100" b="1" u="none" strike="noStrike" dirty="0">
                          <a:effectLst/>
                        </a:rPr>
                        <a:t>Название материала 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ru-RU" sz="1100" b="1" u="none" strike="noStrike" dirty="0">
                          <a:effectLst/>
                        </a:rPr>
                        <a:t>Рубрика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ru-RU" sz="1100" b="1" u="none" strike="noStrike" dirty="0">
                          <a:effectLst/>
                        </a:rPr>
                        <a:t>Тип материала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ru-RU" sz="1100" b="1" u="none" strike="noStrike" dirty="0">
                          <a:effectLst/>
                        </a:rPr>
                        <a:t>Бренд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/>
                </a:tc>
                <a:extLst>
                  <a:ext uri="{0D108BD9-81ED-4DB2-BD59-A6C34878D82A}">
                    <a16:rowId xmlns:a16="http://schemas.microsoft.com/office/drawing/2014/main" val="2090088459"/>
                  </a:ext>
                </a:extLst>
              </a:tr>
              <a:tr h="210405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1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1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Мероприятия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Лонгрид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brand</a:t>
                      </a:r>
                      <a:r>
                        <a:rPr lang="ru-RU" sz="1100" u="none" strike="noStrike" dirty="0">
                          <a:effectLst/>
                        </a:rPr>
                        <a:t>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1079102350"/>
                  </a:ext>
                </a:extLst>
              </a:tr>
              <a:tr h="213773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2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2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Видео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brand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2144293129"/>
                  </a:ext>
                </a:extLst>
              </a:tr>
              <a:tr h="18795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>
                          <a:effectLst/>
                        </a:rPr>
                        <a:t>3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3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Статья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brand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767482423"/>
                  </a:ext>
                </a:extLst>
              </a:tr>
              <a:tr h="2253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>
                          <a:effectLst/>
                        </a:rPr>
                        <a:t>4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4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Статья в карточках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brand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1715394343"/>
                  </a:ext>
                </a:extLst>
              </a:tr>
              <a:tr h="18795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5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5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Викторина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brand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3463777013"/>
                  </a:ext>
                </a:extLst>
              </a:tr>
              <a:tr h="18795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6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6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Новость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nobrand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677766059"/>
                  </a:ext>
                </a:extLst>
              </a:tr>
              <a:tr h="202687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7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</a:rPr>
                        <a:t>Title 7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</a:rPr>
                        <a:t>Новость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nobrand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2817024217"/>
                  </a:ext>
                </a:extLst>
              </a:tr>
              <a:tr h="18795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100" u="none" strike="noStrike" dirty="0">
                          <a:effectLst/>
                        </a:rPr>
                        <a:t>8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sng" strike="noStrike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Title 8</a:t>
                      </a:r>
                      <a:endParaRPr lang="ru-RU" sz="1100" b="0" i="0" u="sng" strike="noStrike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 dirty="0">
                          <a:effectLst/>
                        </a:rPr>
                        <a:t>Новость</a:t>
                      </a:r>
                      <a:endParaRPr lang="ru-RU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nobrand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5079" marR="5079" marT="5079" marB="0" anchor="b"/>
                </a:tc>
                <a:extLst>
                  <a:ext uri="{0D108BD9-81ED-4DB2-BD59-A6C34878D82A}">
                    <a16:rowId xmlns:a16="http://schemas.microsoft.com/office/drawing/2014/main" val="2026558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6375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63F0FA-D19B-BC06-7261-D9245BAB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выводы отчета. </a:t>
            </a:r>
            <a:r>
              <a:rPr lang="en-US" dirty="0"/>
              <a:t>WEB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6B9AE-B69B-BF9D-FA20-DFBF2D05607D}"/>
              </a:ext>
            </a:extLst>
          </p:cNvPr>
          <p:cNvSpPr txBox="1"/>
          <p:nvPr/>
        </p:nvSpPr>
        <p:spPr>
          <a:xfrm>
            <a:off x="960582" y="1773382"/>
            <a:ext cx="10515600" cy="4207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Общий трафик в Июле на 20 </a:t>
            </a:r>
            <a:r>
              <a:rPr lang="ru-RU" sz="1800" dirty="0" err="1"/>
              <a:t>п.п</a:t>
            </a:r>
            <a:r>
              <a:rPr lang="ru-RU" sz="1800" dirty="0"/>
              <a:t>. меньше чем в июне (с 10% до 30%)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 err="1"/>
              <a:t>Login</a:t>
            </a:r>
            <a:r>
              <a:rPr lang="ru-RU" sz="1800" dirty="0"/>
              <a:t> </a:t>
            </a:r>
            <a:r>
              <a:rPr lang="ru-RU" sz="1800" dirty="0" err="1"/>
              <a:t>rate</a:t>
            </a:r>
            <a:r>
              <a:rPr lang="ru-RU" sz="1800" dirty="0"/>
              <a:t> – вырос на 0,21 </a:t>
            </a:r>
            <a:r>
              <a:rPr lang="ru-RU" sz="1800" dirty="0" err="1"/>
              <a:t>п.п</a:t>
            </a:r>
            <a:r>
              <a:rPr lang="ru-RU" sz="1800" dirty="0"/>
              <a:t>. (с 7% до 7,21%), </a:t>
            </a:r>
            <a:r>
              <a:rPr lang="ru-RU" sz="1800" dirty="0" err="1"/>
              <a:t>Conv</a:t>
            </a:r>
            <a:r>
              <a:rPr lang="ru-RU" sz="1800" dirty="0"/>
              <a:t>. Rate​ – вырос на 0,06 </a:t>
            </a:r>
            <a:r>
              <a:rPr lang="ru-RU" sz="1800" dirty="0" err="1"/>
              <a:t>п.п</a:t>
            </a:r>
            <a:r>
              <a:rPr lang="ru-RU" sz="1800" dirty="0"/>
              <a:t>. (с 2% до 2,06%)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Время на сайте увеличилось на 15 сек. (с 1 мин. 30 сек. до 1 мин. 45 сек.)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 Июле наблюдается падение посещений по каналу Direct (с 4567 до 3689)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Процент логинов crm-</a:t>
            </a:r>
            <a:r>
              <a:rPr lang="ru-RU" sz="1800" dirty="0" err="1"/>
              <a:t>email</a:t>
            </a:r>
            <a:r>
              <a:rPr lang="ru-RU" sz="1800" dirty="0"/>
              <a:t> ожидаемо уменьшился (с 10% до 8%)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 целом, через поисковый трафик получили на 6 </a:t>
            </a:r>
            <a:r>
              <a:rPr lang="ru-RU" sz="1800" dirty="0" err="1"/>
              <a:t>п.п</a:t>
            </a:r>
            <a:r>
              <a:rPr lang="ru-RU" sz="1800" dirty="0"/>
              <a:t>. меньше посетителей (с 10% до 4%)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78,1% переходов из поисковых систем производятся женщинами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74,3% (самый высокий процент) переходов из поисковых систем производятся пользователями с телефонов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Авторизованные пользователи в среднем проводят на сайте 13 мин 58 сек (в июне 12 мин 36 сек)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F0B95-4582-7374-B412-157194FD1099}"/>
              </a:ext>
            </a:extLst>
          </p:cNvPr>
          <p:cNvSpPr txBox="1"/>
          <p:nvPr/>
        </p:nvSpPr>
        <p:spPr>
          <a:xfrm>
            <a:off x="64655" y="1542473"/>
            <a:ext cx="773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пример</a:t>
            </a:r>
          </a:p>
        </p:txBody>
      </p:sp>
    </p:spTree>
    <p:extLst>
      <p:ext uri="{BB962C8B-B14F-4D97-AF65-F5344CB8AC3E}">
        <p14:creationId xmlns:p14="http://schemas.microsoft.com/office/powerpoint/2010/main" val="42268297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Анализ контента за месяц. Статьи. </a:t>
            </a:r>
            <a:br>
              <a:rPr lang="ru-RU" sz="2800" dirty="0"/>
            </a:br>
            <a:r>
              <a:rPr lang="ru-RU" sz="2800" dirty="0"/>
              <a:t>Отказы. Среднее время сессии. Глубина прокрутки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B38AB5C-8460-78FC-81FB-4B789A599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36" y="1657462"/>
            <a:ext cx="10803335" cy="163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136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Анализ контента за месяц. Видео. </a:t>
            </a:r>
            <a:br>
              <a:rPr lang="ru-RU" sz="2800" dirty="0"/>
            </a:br>
            <a:r>
              <a:rPr lang="ru-RU" sz="2800" dirty="0"/>
              <a:t>Отказы. Длительность просмотра. Конверсия в досмотренные видео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60F1BC2-3C82-0761-3A77-5F3618461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330" y="2023918"/>
            <a:ext cx="1072134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8070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Топ публикаций по касанию с брендом за год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9F10518D-EA6B-AF04-09D4-080DF9A87D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7594185"/>
              </p:ext>
            </p:extLst>
          </p:nvPr>
        </p:nvGraphicFramePr>
        <p:xfrm>
          <a:off x="757382" y="1480941"/>
          <a:ext cx="7695334" cy="4054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78459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Лидогенерация, заявки</a:t>
            </a:r>
          </a:p>
        </p:txBody>
      </p:sp>
    </p:spTree>
    <p:extLst>
      <p:ext uri="{BB962C8B-B14F-4D97-AF65-F5344CB8AC3E}">
        <p14:creationId xmlns:p14="http://schemas.microsoft.com/office/powerpoint/2010/main" val="363654221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Источники. С сайта (поиск, реклама, прямые переходы и пр.)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0BD2BA8C-2C7C-8CD0-A75B-CF31029706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0677307"/>
              </p:ext>
            </p:extLst>
          </p:nvPr>
        </p:nvGraphicFramePr>
        <p:xfrm>
          <a:off x="166254" y="1600200"/>
          <a:ext cx="11859491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802347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 </a:t>
            </a:r>
            <a:r>
              <a:rPr lang="ru-RU" sz="3200" dirty="0" err="1"/>
              <a:t>лидов</a:t>
            </a:r>
            <a:r>
              <a:rPr lang="ru-RU" sz="3200" dirty="0"/>
              <a:t> за месяц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870E8928-CB35-EA88-5EFF-88EE36BA89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1781552"/>
              </p:ext>
            </p:extLst>
          </p:nvPr>
        </p:nvGraphicFramePr>
        <p:xfrm>
          <a:off x="731520" y="1803400"/>
          <a:ext cx="6371244" cy="31195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070056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Источники. </a:t>
            </a:r>
            <a:r>
              <a:rPr lang="ru-RU" sz="3200" dirty="0" err="1"/>
              <a:t>Email</a:t>
            </a:r>
            <a:r>
              <a:rPr lang="ru-RU" sz="3200" dirty="0"/>
              <a:t> (+</a:t>
            </a:r>
            <a:r>
              <a:rPr lang="ru-RU" sz="3200" dirty="0" err="1"/>
              <a:t>utm</a:t>
            </a:r>
            <a:r>
              <a:rPr lang="ru-RU" sz="3200" dirty="0"/>
              <a:t>). Аналитика </a:t>
            </a:r>
            <a:r>
              <a:rPr lang="ru-RU" sz="3200" dirty="0" err="1"/>
              <a:t>welcome</a:t>
            </a:r>
            <a:r>
              <a:rPr lang="ru-RU" sz="3200" dirty="0"/>
              <a:t>-цепочки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04AD9AD1-F605-F5E4-25EE-C72223A97F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297220"/>
              </p:ext>
            </p:extLst>
          </p:nvPr>
        </p:nvGraphicFramePr>
        <p:xfrm>
          <a:off x="698801" y="1584180"/>
          <a:ext cx="8463035" cy="487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2887">
                  <a:extLst>
                    <a:ext uri="{9D8B030D-6E8A-4147-A177-3AD203B41FA5}">
                      <a16:colId xmlns:a16="http://schemas.microsoft.com/office/drawing/2014/main" val="2833443251"/>
                    </a:ext>
                  </a:extLst>
                </a:gridCol>
                <a:gridCol w="1509485">
                  <a:extLst>
                    <a:ext uri="{9D8B030D-6E8A-4147-A177-3AD203B41FA5}">
                      <a16:colId xmlns:a16="http://schemas.microsoft.com/office/drawing/2014/main" val="1406318239"/>
                    </a:ext>
                  </a:extLst>
                </a:gridCol>
                <a:gridCol w="1509485">
                  <a:extLst>
                    <a:ext uri="{9D8B030D-6E8A-4147-A177-3AD203B41FA5}">
                      <a16:colId xmlns:a16="http://schemas.microsoft.com/office/drawing/2014/main" val="2765205036"/>
                    </a:ext>
                  </a:extLst>
                </a:gridCol>
                <a:gridCol w="951653">
                  <a:extLst>
                    <a:ext uri="{9D8B030D-6E8A-4147-A177-3AD203B41FA5}">
                      <a16:colId xmlns:a16="http://schemas.microsoft.com/office/drawing/2014/main" val="2355560386"/>
                    </a:ext>
                  </a:extLst>
                </a:gridCol>
                <a:gridCol w="621453">
                  <a:extLst>
                    <a:ext uri="{9D8B030D-6E8A-4147-A177-3AD203B41FA5}">
                      <a16:colId xmlns:a16="http://schemas.microsoft.com/office/drawing/2014/main" val="2061746398"/>
                    </a:ext>
                  </a:extLst>
                </a:gridCol>
                <a:gridCol w="1554903">
                  <a:extLst>
                    <a:ext uri="{9D8B030D-6E8A-4147-A177-3AD203B41FA5}">
                      <a16:colId xmlns:a16="http://schemas.microsoft.com/office/drawing/2014/main" val="4004823222"/>
                    </a:ext>
                  </a:extLst>
                </a:gridCol>
                <a:gridCol w="1233169">
                  <a:extLst>
                    <a:ext uri="{9D8B030D-6E8A-4147-A177-3AD203B41FA5}">
                      <a16:colId xmlns:a16="http://schemas.microsoft.com/office/drawing/2014/main" val="2234021093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UTM Source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 dirty="0">
                          <a:effectLst/>
                        </a:rPr>
                        <a:t>UTM Medium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u="none" strike="noStrike">
                          <a:effectLst/>
                        </a:rPr>
                        <a:t>UTM Campaign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Посетители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Отказы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Глубина просмотра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1" u="none" strike="noStrike" dirty="0">
                          <a:effectLst/>
                        </a:rPr>
                        <a:t>Время на сайте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6978217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website</a:t>
                      </a: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site_email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trigger_welcome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773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24.60%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2.76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03:09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446842"/>
                  </a:ext>
                </a:extLst>
              </a:tr>
            </a:tbl>
          </a:graphicData>
        </a:graphic>
      </p:graphicFrame>
      <p:graphicFrame>
        <p:nvGraphicFramePr>
          <p:cNvPr id="3" name="Диаграмма 2">
            <a:extLst>
              <a:ext uri="{FF2B5EF4-FFF2-40B4-BE49-F238E27FC236}">
                <a16:creationId xmlns:a16="http://schemas.microsoft.com/office/drawing/2014/main" id="{ED1C3579-CF52-0E98-7287-C038484F34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7738891"/>
              </p:ext>
            </p:extLst>
          </p:nvPr>
        </p:nvGraphicFramePr>
        <p:xfrm>
          <a:off x="597201" y="2345158"/>
          <a:ext cx="973829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67795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dirty="0"/>
              <a:t>Аналитика кампаний и коммуникаций</a:t>
            </a:r>
          </a:p>
        </p:txBody>
      </p:sp>
    </p:spTree>
    <p:extLst>
      <p:ext uri="{BB962C8B-B14F-4D97-AF65-F5344CB8AC3E}">
        <p14:creationId xmlns:p14="http://schemas.microsoft.com/office/powerpoint/2010/main" val="372353337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Кампании. </a:t>
            </a:r>
            <a:r>
              <a:rPr lang="en-US" sz="3200" dirty="0"/>
              <a:t>Email-</a:t>
            </a:r>
            <a:r>
              <a:rPr lang="ru-RU" sz="3200" dirty="0"/>
              <a:t>рассылки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8" name="Таблица 7">
            <a:extLst>
              <a:ext uri="{FF2B5EF4-FFF2-40B4-BE49-F238E27FC236}">
                <a16:creationId xmlns:a16="http://schemas.microsoft.com/office/drawing/2014/main" id="{94BE6C20-9168-2A3C-3C71-892088704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408374"/>
              </p:ext>
            </p:extLst>
          </p:nvPr>
        </p:nvGraphicFramePr>
        <p:xfrm>
          <a:off x="359599" y="1837877"/>
          <a:ext cx="11625916" cy="2658682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966871">
                  <a:extLst>
                    <a:ext uri="{9D8B030D-6E8A-4147-A177-3AD203B41FA5}">
                      <a16:colId xmlns:a16="http://schemas.microsoft.com/office/drawing/2014/main" val="2449801030"/>
                    </a:ext>
                  </a:extLst>
                </a:gridCol>
                <a:gridCol w="830220">
                  <a:extLst>
                    <a:ext uri="{9D8B030D-6E8A-4147-A177-3AD203B41FA5}">
                      <a16:colId xmlns:a16="http://schemas.microsoft.com/office/drawing/2014/main" val="3994504121"/>
                    </a:ext>
                  </a:extLst>
                </a:gridCol>
                <a:gridCol w="806937">
                  <a:extLst>
                    <a:ext uri="{9D8B030D-6E8A-4147-A177-3AD203B41FA5}">
                      <a16:colId xmlns:a16="http://schemas.microsoft.com/office/drawing/2014/main" val="198279901"/>
                    </a:ext>
                  </a:extLst>
                </a:gridCol>
                <a:gridCol w="1653604">
                  <a:extLst>
                    <a:ext uri="{9D8B030D-6E8A-4147-A177-3AD203B41FA5}">
                      <a16:colId xmlns:a16="http://schemas.microsoft.com/office/drawing/2014/main" val="490918270"/>
                    </a:ext>
                  </a:extLst>
                </a:gridCol>
                <a:gridCol w="523303">
                  <a:extLst>
                    <a:ext uri="{9D8B030D-6E8A-4147-A177-3AD203B41FA5}">
                      <a16:colId xmlns:a16="http://schemas.microsoft.com/office/drawing/2014/main" val="2320343469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1983778410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1254047320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1403166479"/>
                    </a:ext>
                  </a:extLst>
                </a:gridCol>
                <a:gridCol w="569871">
                  <a:extLst>
                    <a:ext uri="{9D8B030D-6E8A-4147-A177-3AD203B41FA5}">
                      <a16:colId xmlns:a16="http://schemas.microsoft.com/office/drawing/2014/main" val="2020423246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1484239055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3065101454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2260814904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3552554536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1418303999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2118505603"/>
                    </a:ext>
                  </a:extLst>
                </a:gridCol>
                <a:gridCol w="527511">
                  <a:extLst>
                    <a:ext uri="{9D8B030D-6E8A-4147-A177-3AD203B41FA5}">
                      <a16:colId xmlns:a16="http://schemas.microsoft.com/office/drawing/2014/main" val="3254951665"/>
                    </a:ext>
                  </a:extLst>
                </a:gridCol>
              </a:tblGrid>
              <a:tr h="189473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Email 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Дата</a:t>
                      </a:r>
                      <a:endParaRPr lang="ru-RU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Формат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ru-RU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Сегмент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Sent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Deliv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Clicked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Unsubs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Login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CTOR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LR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0957011"/>
                  </a:ext>
                </a:extLst>
              </a:tr>
              <a:tr h="20440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L-08-20250204-HCP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04.02.2025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Активация</a:t>
                      </a:r>
                      <a:endParaRPr lang="ru-RU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risk, Gone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3 708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3 307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814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89.2%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24.6%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1843648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L-30-20250206-P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06.02.2025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Шортрид</a:t>
                      </a:r>
                      <a:endParaRPr lang="ru-RU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1 540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1 487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399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96.6%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26.8%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3.3%</a:t>
                      </a:r>
                      <a:endParaRPr lang="en-US" sz="1100" b="1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795566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L-30-20250206-P_follow_up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i="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10.02.2025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follow-up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1 188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1 136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95.6%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8.4%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3.2%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i="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8397186"/>
                  </a:ext>
                </a:extLst>
              </a:tr>
              <a:tr h="21419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L-33-20250206-G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06.02.2025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Шортрид</a:t>
                      </a:r>
                      <a:endParaRPr lang="ru-RU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196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96.9%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29.5%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0.5%</a:t>
                      </a:r>
                      <a:endParaRPr lang="en-US" sz="11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1.8%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7334609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L-33-20250206-G_follow_up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10.02.2025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follow-up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145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140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96.6%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14.3%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69982792"/>
                  </a:ext>
                </a:extLst>
              </a:tr>
              <a:tr h="19295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L-31-20250209-D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09.02.2025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Шортрид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1 324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1 272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27.5%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5356581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L-35-20250225-D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25.02.2025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Шортрид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1 274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1 271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361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28.4%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62567660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L-35-20250225-D_follow_up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01.03.2025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follow-up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66.7%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66.7%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100.0%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0631920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L-09-20250228-HCP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28.02.2025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Активация</a:t>
                      </a:r>
                      <a:endParaRPr lang="ru-RU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risk, Gone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3 392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3 284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96.8%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25.9%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5240118"/>
                  </a:ext>
                </a:extLst>
              </a:tr>
              <a:tr h="22282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L-09-20250228-HCP_follow_up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04.03.2025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follow-up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New, Active, At risk, Gone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100.0%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33.3%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33.3%</a:t>
                      </a:r>
                      <a:endParaRPr lang="en-US" sz="1100" b="0" i="0" u="none" strike="noStrike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0.0%</a:t>
                      </a:r>
                      <a:endParaRPr lang="en-US" sz="1100" b="0" i="0" u="none" strike="noStrike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34216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Итого без </a:t>
                      </a:r>
                      <a:r>
                        <a:rPr lang="ru-RU" sz="1100" b="1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фоллоу</a:t>
                      </a:r>
                      <a:r>
                        <a:rPr lang="ru-RU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-ап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11 434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10 811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2 830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94.6%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26.2%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4.9%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7944256"/>
                  </a:ext>
                </a:extLst>
              </a:tr>
              <a:tr h="189473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ru-RU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Итого </a:t>
                      </a:r>
                      <a:endParaRPr lang="ru-RU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12 773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12 093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2 944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49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94.7%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24.3%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1.7%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4.1%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593" marR="6593" marT="6593" marB="0">
                    <a:lnL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accent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27589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69295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Кампании. </a:t>
            </a:r>
            <a:r>
              <a:rPr lang="en-US" sz="3200" dirty="0"/>
              <a:t>Email-</a:t>
            </a:r>
            <a:r>
              <a:rPr lang="ru-RU" sz="3200" dirty="0"/>
              <a:t>рассылки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9B0BC31C-F65C-BAA1-85E6-20A9260A74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27224318"/>
              </p:ext>
            </p:extLst>
          </p:nvPr>
        </p:nvGraphicFramePr>
        <p:xfrm>
          <a:off x="685968" y="1965728"/>
          <a:ext cx="5007163" cy="3320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3ADA3856-BCB9-CAAC-7CA2-5FE91E0113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7325093"/>
              </p:ext>
            </p:extLst>
          </p:nvPr>
        </p:nvGraphicFramePr>
        <p:xfrm>
          <a:off x="6110598" y="1965728"/>
          <a:ext cx="5109180" cy="3320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80C2A2D3-B336-CA64-F4EA-F92FF8D910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0206786"/>
              </p:ext>
            </p:extLst>
          </p:nvPr>
        </p:nvGraphicFramePr>
        <p:xfrm>
          <a:off x="9303397" y="1031697"/>
          <a:ext cx="2655571" cy="731520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826771">
                  <a:extLst>
                    <a:ext uri="{9D8B030D-6E8A-4147-A177-3AD203B41FA5}">
                      <a16:colId xmlns:a16="http://schemas.microsoft.com/office/drawing/2014/main" val="2179677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36645803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1903385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013211803"/>
                    </a:ext>
                  </a:extLst>
                </a:gridCol>
              </a:tblGrid>
              <a:tr h="243840"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>
                          <a:effectLst/>
                        </a:rPr>
                        <a:t>CTOR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UR</a:t>
                      </a: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757817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effectLst/>
                        </a:rPr>
                        <a:t>отлично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effectLst/>
                        </a:rPr>
                        <a:t>≥ 15%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effectLst/>
                        </a:rPr>
                        <a:t>≥ 2.5%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≤0,5%</a:t>
                      </a: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321703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b"/>
                      <a:r>
                        <a:rPr lang="ru-RU" sz="1200" b="1" u="none" strike="noStrike" dirty="0">
                          <a:effectLst/>
                        </a:rPr>
                        <a:t>хорошо</a:t>
                      </a:r>
                      <a:endParaRPr lang="ru-RU" sz="12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effectLst/>
                        </a:rPr>
                        <a:t>10%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effectLst/>
                        </a:rPr>
                        <a:t>0.8%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2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1%</a:t>
                      </a:r>
                    </a:p>
                  </a:txBody>
                  <a:tcPr marL="10160" marR="10160" marT="10160" marB="0" anchor="b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958624"/>
                  </a:ext>
                </a:extLst>
              </a:tr>
            </a:tbl>
          </a:graphicData>
        </a:graphic>
      </p:graphicFrame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481F63A-4F81-BF2A-29B0-B2CCD7A9BE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84041" y="476879"/>
            <a:ext cx="2655571" cy="39357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66238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63F0FA-D19B-BC06-7261-D9245BAB1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Ключевые выводы отчета. Рассылки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76B9AE-B69B-BF9D-FA20-DFBF2D05607D}"/>
              </a:ext>
            </a:extLst>
          </p:cNvPr>
          <p:cNvSpPr txBox="1"/>
          <p:nvPr/>
        </p:nvSpPr>
        <p:spPr>
          <a:xfrm>
            <a:off x="960582" y="1773382"/>
            <a:ext cx="10515600" cy="296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OR в июле на 2 </a:t>
            </a:r>
            <a:r>
              <a:rPr lang="ru-RU" sz="1800" dirty="0" err="1"/>
              <a:t>п.п</a:t>
            </a:r>
            <a:r>
              <a:rPr lang="ru-RU" sz="1800" dirty="0"/>
              <a:t>. выше чем в июне (с 30% до 32%)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LR упал до 2,69%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Провели 6 кампаний рассылок </a:t>
            </a:r>
            <a:r>
              <a:rPr lang="ru-RU" sz="1800" dirty="0" err="1"/>
              <a:t>email</a:t>
            </a:r>
            <a:r>
              <a:rPr lang="ru-RU" sz="1800" dirty="0"/>
              <a:t> (Лонгриды, </a:t>
            </a:r>
            <a:r>
              <a:rPr lang="ru-RU" sz="1800" dirty="0" err="1"/>
              <a:t>Шортриды</a:t>
            </a:r>
            <a:r>
              <a:rPr lang="ru-RU" sz="1800" dirty="0"/>
              <a:t>) 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Самая высокая открываемость (OR)  по рассылке с темой «Рады представить чемпионат» 31,74%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В целом, подписчики положительно отреагировали на новый дизайн писем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1800" dirty="0"/>
              <a:t>Кликабельность (CTOR) вы</a:t>
            </a:r>
            <a:r>
              <a:rPr lang="ru-RU" dirty="0"/>
              <a:t>росла, </a:t>
            </a:r>
            <a:r>
              <a:rPr lang="ru-RU" sz="1800" dirty="0"/>
              <a:t>но незначительно относительно мая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ru-RU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EF0B95-4582-7374-B412-157194FD1099}"/>
              </a:ext>
            </a:extLst>
          </p:cNvPr>
          <p:cNvSpPr txBox="1"/>
          <p:nvPr/>
        </p:nvSpPr>
        <p:spPr>
          <a:xfrm>
            <a:off x="64655" y="1542473"/>
            <a:ext cx="773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пример</a:t>
            </a:r>
          </a:p>
        </p:txBody>
      </p:sp>
    </p:spTree>
    <p:extLst>
      <p:ext uri="{BB962C8B-B14F-4D97-AF65-F5344CB8AC3E}">
        <p14:creationId xmlns:p14="http://schemas.microsoft.com/office/powerpoint/2010/main" val="152927078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Кампании. Мессенджеры. Публикации в Телеграм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E0EA3BD-8626-39E1-7A92-A72C69018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89" y="2016323"/>
            <a:ext cx="9184742" cy="20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84245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Кампании. </a:t>
            </a:r>
            <a:r>
              <a:rPr lang="en-US" sz="3200" dirty="0"/>
              <a:t>Push-</a:t>
            </a:r>
            <a:r>
              <a:rPr lang="ru-RU" sz="3200" dirty="0"/>
              <a:t>уведомления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BD60BB-0688-28E7-5D13-11CA8F18474D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597200" y="1820305"/>
            <a:ext cx="5902960" cy="1188720"/>
          </a:xfrm>
          <a:prstGeom prst="rect">
            <a:avLst/>
          </a:prstGeom>
        </p:spPr>
      </p:pic>
      <p:graphicFrame>
        <p:nvGraphicFramePr>
          <p:cNvPr id="4" name="Диаграмма 3">
            <a:extLst>
              <a:ext uri="{FF2B5EF4-FFF2-40B4-BE49-F238E27FC236}">
                <a16:creationId xmlns:a16="http://schemas.microsoft.com/office/drawing/2014/main" id="{0C2BECC9-DF20-05B5-55EA-A5C90907C1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109591"/>
              </p:ext>
            </p:extLst>
          </p:nvPr>
        </p:nvGraphicFramePr>
        <p:xfrm>
          <a:off x="6096000" y="2769180"/>
          <a:ext cx="5480243" cy="2921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864CADB-7A9F-45FE-546A-F3D9CD31E512}"/>
              </a:ext>
            </a:extLst>
          </p:cNvPr>
          <p:cNvSpPr txBox="1"/>
          <p:nvPr/>
        </p:nvSpPr>
        <p:spPr>
          <a:xfrm>
            <a:off x="8533569" y="48733"/>
            <a:ext cx="3752920" cy="420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OR –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кол. Открытых писем /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кол. Доставленных писем </a:t>
            </a:r>
            <a:endParaRPr lang="en-US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  <a:p>
            <a:pPr fontAlgn="b"/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CTOR –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кол. Кликнутых писем /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кол. Открытых писем </a:t>
            </a:r>
            <a:endParaRPr lang="en-US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7826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Кампании. </a:t>
            </a:r>
            <a:r>
              <a:rPr lang="en-US" sz="3200" dirty="0"/>
              <a:t>SMS-</a:t>
            </a:r>
            <a:r>
              <a:rPr lang="ru-RU" sz="3200" dirty="0"/>
              <a:t>рассылки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38E483-7B73-4BDE-3D9A-2D9D3D129BBB}"/>
              </a:ext>
            </a:extLst>
          </p:cNvPr>
          <p:cNvSpPr txBox="1"/>
          <p:nvPr/>
        </p:nvSpPr>
        <p:spPr>
          <a:xfrm>
            <a:off x="8580916" y="245005"/>
            <a:ext cx="3752920" cy="256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CTR –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кол. Кликнутых смс /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кол. Доставленных смс </a:t>
            </a:r>
            <a:endParaRPr lang="en-US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FA057C2-122E-A9F7-866E-B6B2A7995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71" y="1761830"/>
            <a:ext cx="8540429" cy="1328338"/>
          </a:xfrm>
          <a:prstGeom prst="rect">
            <a:avLst/>
          </a:prstGeom>
        </p:spPr>
      </p:pic>
      <p:graphicFrame>
        <p:nvGraphicFramePr>
          <p:cNvPr id="9" name="Диаграмма 8">
            <a:extLst>
              <a:ext uri="{FF2B5EF4-FFF2-40B4-BE49-F238E27FC236}">
                <a16:creationId xmlns:a16="http://schemas.microsoft.com/office/drawing/2014/main" id="{C91F48E3-EB7D-2313-5A89-BAF1FD9491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1470862"/>
              </p:ext>
            </p:extLst>
          </p:nvPr>
        </p:nvGraphicFramePr>
        <p:xfrm>
          <a:off x="6893534" y="3090168"/>
          <a:ext cx="3866829" cy="2063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53733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A/</a:t>
            </a:r>
            <a:r>
              <a:rPr lang="ru-RU" sz="3200" dirty="0"/>
              <a:t>Б тесты 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99635E-A8B5-92D2-1A5F-5E64F25874BB}"/>
              </a:ext>
            </a:extLst>
          </p:cNvPr>
          <p:cNvSpPr txBox="1"/>
          <p:nvPr/>
        </p:nvSpPr>
        <p:spPr>
          <a:xfrm>
            <a:off x="8580916" y="245006"/>
            <a:ext cx="3752920" cy="584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"/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А/Б тесты проводились по заголовкам 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email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-рассылок. Для сравнения кампаний выбран показатель 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OR (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кол. Открытых писем /</a:t>
            </a:r>
            <a:r>
              <a:rPr lang="en-US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ru-RU" sz="1067" i="1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кол. Доставленных писем)</a:t>
            </a:r>
            <a:endParaRPr lang="en-US" sz="1067" i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C9A4381-0AE5-A30A-A966-F78F189863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32694"/>
              </p:ext>
            </p:extLst>
          </p:nvPr>
        </p:nvGraphicFramePr>
        <p:xfrm>
          <a:off x="597201" y="1395613"/>
          <a:ext cx="9980094" cy="3761413"/>
        </p:xfrm>
        <a:graphic>
          <a:graphicData uri="http://schemas.openxmlformats.org/drawingml/2006/table">
            <a:tbl>
              <a:tblPr/>
              <a:tblGrid>
                <a:gridCol w="559621">
                  <a:extLst>
                    <a:ext uri="{9D8B030D-6E8A-4147-A177-3AD203B41FA5}">
                      <a16:colId xmlns:a16="http://schemas.microsoft.com/office/drawing/2014/main" val="1617258075"/>
                    </a:ext>
                  </a:extLst>
                </a:gridCol>
                <a:gridCol w="570349">
                  <a:extLst>
                    <a:ext uri="{9D8B030D-6E8A-4147-A177-3AD203B41FA5}">
                      <a16:colId xmlns:a16="http://schemas.microsoft.com/office/drawing/2014/main" val="179042892"/>
                    </a:ext>
                  </a:extLst>
                </a:gridCol>
                <a:gridCol w="891277">
                  <a:extLst>
                    <a:ext uri="{9D8B030D-6E8A-4147-A177-3AD203B41FA5}">
                      <a16:colId xmlns:a16="http://schemas.microsoft.com/office/drawing/2014/main" val="1060398989"/>
                    </a:ext>
                  </a:extLst>
                </a:gridCol>
                <a:gridCol w="671191">
                  <a:extLst>
                    <a:ext uri="{9D8B030D-6E8A-4147-A177-3AD203B41FA5}">
                      <a16:colId xmlns:a16="http://schemas.microsoft.com/office/drawing/2014/main" val="308330463"/>
                    </a:ext>
                  </a:extLst>
                </a:gridCol>
                <a:gridCol w="3508325">
                  <a:extLst>
                    <a:ext uri="{9D8B030D-6E8A-4147-A177-3AD203B41FA5}">
                      <a16:colId xmlns:a16="http://schemas.microsoft.com/office/drawing/2014/main" val="1314856609"/>
                    </a:ext>
                  </a:extLst>
                </a:gridCol>
                <a:gridCol w="608702">
                  <a:extLst>
                    <a:ext uri="{9D8B030D-6E8A-4147-A177-3AD203B41FA5}">
                      <a16:colId xmlns:a16="http://schemas.microsoft.com/office/drawing/2014/main" val="2789239316"/>
                    </a:ext>
                  </a:extLst>
                </a:gridCol>
                <a:gridCol w="626133">
                  <a:extLst>
                    <a:ext uri="{9D8B030D-6E8A-4147-A177-3AD203B41FA5}">
                      <a16:colId xmlns:a16="http://schemas.microsoft.com/office/drawing/2014/main" val="653078994"/>
                    </a:ext>
                  </a:extLst>
                </a:gridCol>
                <a:gridCol w="379392">
                  <a:extLst>
                    <a:ext uri="{9D8B030D-6E8A-4147-A177-3AD203B41FA5}">
                      <a16:colId xmlns:a16="http://schemas.microsoft.com/office/drawing/2014/main" val="3016733788"/>
                    </a:ext>
                  </a:extLst>
                </a:gridCol>
                <a:gridCol w="2165104">
                  <a:extLst>
                    <a:ext uri="{9D8B030D-6E8A-4147-A177-3AD203B41FA5}">
                      <a16:colId xmlns:a16="http://schemas.microsoft.com/office/drawing/2014/main" val="3676032783"/>
                    </a:ext>
                  </a:extLst>
                </a:gridCol>
              </a:tblGrid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№ камп.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№ </a:t>
                      </a:r>
                      <a:r>
                        <a:rPr lang="ru-RU" sz="1100" b="1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шабл</a:t>
                      </a:r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.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Тип шаблона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Тестируем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Доставки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Открытия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100" b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1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Калькулятор А/Б тестов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8119894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167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14.4%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64808"/>
                  </a:ext>
                </a:extLst>
              </a:tr>
              <a:tr h="194049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Header_2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155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13.5%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085220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1440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4.4%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2362233"/>
                  </a:ext>
                </a:extLst>
              </a:tr>
              <a:tr h="194049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34</a:t>
                      </a:r>
                      <a:endParaRPr lang="ru-RU" sz="1100" b="0" u="sng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1396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83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5.9%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6601625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Исследования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1626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151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9.3%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1" dirty="0">
                          <a:effectLst/>
                          <a:latin typeface="Calibri" panose="020F0502020204030204" pitchFamily="34" charset="0"/>
                        </a:rPr>
                        <a:t>Вариант Б лучше варианта А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0512963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1588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115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7.2%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9412939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337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10.7%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3449971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312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13.5%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4415857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kumimoji="0" lang="ru-RU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253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11.9%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5816912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Исследования</a:t>
                      </a:r>
                      <a:endParaRPr lang="ru-RU" sz="1100" b="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226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14.2%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771505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Header_11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1627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122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7.5%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3856456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Лонгрид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1595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150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9.4%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2776211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252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10.7%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1637526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227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10.1%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8249100"/>
                  </a:ext>
                </a:extLst>
              </a:tr>
              <a:tr h="194049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Header_15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350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9.1%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5805523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8.7%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8322890"/>
                  </a:ext>
                </a:extLst>
              </a:tr>
              <a:tr h="194049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Header_17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1636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91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5.6%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Варианты A и Б значимо не различаются</a:t>
                      </a:r>
                    </a:p>
                  </a:txBody>
                  <a:tcPr marL="5107" marR="5107" marT="3404" marB="3404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2405095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1580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98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6.2%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466432"/>
                  </a:ext>
                </a:extLst>
              </a:tr>
              <a:tr h="194049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Б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Header_19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1450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3.4%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>
                  <a:txBody>
                    <a:bodyPr/>
                    <a:lstStyle/>
                    <a:p>
                      <a:pPr algn="ctr" rtl="0" fontAlgn="t"/>
                      <a:r>
                        <a:rPr lang="ru-RU" sz="1100" b="1" dirty="0">
                          <a:effectLst/>
                          <a:latin typeface="Calibri" panose="020F0502020204030204" pitchFamily="34" charset="0"/>
                        </a:rPr>
                        <a:t>Вариант A лучше варианта Б</a:t>
                      </a:r>
                    </a:p>
                  </a:txBody>
                  <a:tcPr marL="5107" marR="5107" marT="3404" marB="3404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854104"/>
                  </a:ext>
                </a:extLst>
              </a:tr>
              <a:tr h="16936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u="sng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А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>
                          <a:effectLst/>
                          <a:latin typeface="Calibri" panose="020F0502020204030204" pitchFamily="34" charset="0"/>
                        </a:rPr>
                        <a:t>Дайджест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Заголовок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100" b="0" dirty="0">
                          <a:effectLst/>
                          <a:latin typeface="Calibri" panose="020F0502020204030204" pitchFamily="34" charset="0"/>
                        </a:rPr>
                        <a:t>Header_20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1386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74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Calibri" panose="020F0502020204030204" pitchFamily="34" charset="0"/>
                        </a:rPr>
                        <a:t>5.3%</a:t>
                      </a:r>
                    </a:p>
                  </a:txBody>
                  <a:tcPr marL="5107" marR="5107" marT="3404" marB="3404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860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48864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Кампания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6BB024-2647-8E65-5BE9-1ABFCC172D43}"/>
              </a:ext>
            </a:extLst>
          </p:cNvPr>
          <p:cNvSpPr txBox="1"/>
          <p:nvPr/>
        </p:nvSpPr>
        <p:spPr>
          <a:xfrm>
            <a:off x="1314451" y="2028825"/>
            <a:ext cx="35814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2"/>
                </a:solidFill>
              </a:rPr>
              <a:t>Макеты + тепловая карта кликов</a:t>
            </a:r>
          </a:p>
        </p:txBody>
      </p:sp>
    </p:spTree>
    <p:extLst>
      <p:ext uri="{BB962C8B-B14F-4D97-AF65-F5344CB8AC3E}">
        <p14:creationId xmlns:p14="http://schemas.microsoft.com/office/powerpoint/2010/main" val="15672426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dirty="0"/>
              <a:t>Мессенджер-маркетинг</a:t>
            </a:r>
          </a:p>
        </p:txBody>
      </p:sp>
    </p:spTree>
    <p:extLst>
      <p:ext uri="{BB962C8B-B14F-4D97-AF65-F5344CB8AC3E}">
        <p14:creationId xmlns:p14="http://schemas.microsoft.com/office/powerpoint/2010/main" val="345285526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Динамика показателей по Телеграм-каналу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7CA4871-C6EF-F6AC-81F5-0D54544E4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8" y="1781069"/>
            <a:ext cx="11299235" cy="1523982"/>
          </a:xfrm>
          <a:prstGeom prst="rect">
            <a:avLst/>
          </a:prstGeom>
        </p:spPr>
      </p:pic>
      <p:graphicFrame>
        <p:nvGraphicFramePr>
          <p:cNvPr id="8" name="Диаграмма 7">
            <a:extLst>
              <a:ext uri="{FF2B5EF4-FFF2-40B4-BE49-F238E27FC236}">
                <a16:creationId xmlns:a16="http://schemas.microsoft.com/office/drawing/2014/main" id="{95ECF6CD-893B-8E7D-27B7-5659FE68AD7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3659119"/>
              </p:ext>
            </p:extLst>
          </p:nvPr>
        </p:nvGraphicFramePr>
        <p:xfrm>
          <a:off x="680328" y="3305052"/>
          <a:ext cx="4102677" cy="1993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868499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14071CBA-E20B-8D0A-EB4D-534AAE7414FD}"/>
              </a:ext>
            </a:extLst>
          </p:cNvPr>
          <p:cNvSpPr txBox="1">
            <a:spLocks/>
          </p:cNvSpPr>
          <p:nvPr/>
        </p:nvSpPr>
        <p:spPr>
          <a:xfrm>
            <a:off x="597201" y="782882"/>
            <a:ext cx="11561547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/>
              <a:t>Телеграм-бот</a:t>
            </a:r>
          </a:p>
        </p:txBody>
      </p:sp>
      <p:sp>
        <p:nvSpPr>
          <p:cNvPr id="7" name="Подзаголовок 2">
            <a:extLst>
              <a:ext uri="{FF2B5EF4-FFF2-40B4-BE49-F238E27FC236}">
                <a16:creationId xmlns:a16="http://schemas.microsoft.com/office/drawing/2014/main" id="{51789AC1-151B-8537-6135-276ED59C5CD1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611FF9-4030-0DC6-2C6E-0A4A822DF391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</a:blip>
          <a:stretch>
            <a:fillRect/>
          </a:stretch>
        </p:blipFill>
        <p:spPr>
          <a:xfrm>
            <a:off x="597099" y="1603666"/>
            <a:ext cx="6736574" cy="3340527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B5A05E7-C00F-5BE0-A6AD-11C95A430CE6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7623917" y="2358298"/>
            <a:ext cx="4057648" cy="214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5287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800" dirty="0"/>
              <a:t>Выводы и рекомендации</a:t>
            </a:r>
          </a:p>
        </p:txBody>
      </p:sp>
    </p:spTree>
    <p:extLst>
      <p:ext uri="{BB962C8B-B14F-4D97-AF65-F5344CB8AC3E}">
        <p14:creationId xmlns:p14="http://schemas.microsoft.com/office/powerpoint/2010/main" val="2699386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05611D1-66D2-1FAE-21A2-D42CAF24D619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7201" y="1581150"/>
            <a:ext cx="10997599" cy="516583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EA8A732-A93F-555D-421F-B9DC26CECA5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78641" y="885353"/>
            <a:ext cx="10997600" cy="528000"/>
          </a:xfrm>
        </p:spPr>
        <p:txBody>
          <a:bodyPr>
            <a:noAutofit/>
          </a:bodyPr>
          <a:lstStyle/>
          <a:p>
            <a:r>
              <a:rPr lang="en-US" sz="3200" dirty="0"/>
              <a:t>SUMMARY</a:t>
            </a:r>
            <a:r>
              <a:rPr lang="ru-RU" sz="3200" dirty="0"/>
              <a:t> </a:t>
            </a:r>
            <a:r>
              <a:rPr lang="ru-RU" sz="3200" i="1" dirty="0"/>
              <a:t>(по прошлым слайдам и выводы со слайдов)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2831352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DA83B46-6EC8-9E78-FC8C-AD3F0A56E6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Аналитика базы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59D66376-4717-3F21-9026-4467BE6C6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000" y="3953193"/>
            <a:ext cx="9144000" cy="604202"/>
          </a:xfrm>
        </p:spPr>
        <p:txBody>
          <a:bodyPr/>
          <a:lstStyle/>
          <a:p>
            <a:r>
              <a:rPr lang="ru-RU" dirty="0"/>
              <a:t>Основные слайды</a:t>
            </a:r>
          </a:p>
        </p:txBody>
      </p:sp>
    </p:spTree>
    <p:extLst>
      <p:ext uri="{BB962C8B-B14F-4D97-AF65-F5344CB8AC3E}">
        <p14:creationId xmlns:p14="http://schemas.microsoft.com/office/powerpoint/2010/main" val="79976013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0985D6B-C5C7-0A6B-EE19-612B9D80A7EC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7201" y="1533525"/>
            <a:ext cx="10997599" cy="52134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9A7AC9B-FB5D-E0BD-51CE-43413ED7C5D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78641" y="885353"/>
            <a:ext cx="10997600" cy="528000"/>
          </a:xfrm>
        </p:spPr>
        <p:txBody>
          <a:bodyPr>
            <a:noAutofit/>
          </a:bodyPr>
          <a:lstStyle/>
          <a:p>
            <a:r>
              <a:rPr lang="ru-RU" sz="3200" dirty="0"/>
              <a:t>Выводы и рекомендации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70096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A75428-6733-320C-370B-ED01100A69C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63779" y="761528"/>
            <a:ext cx="10997600" cy="528000"/>
          </a:xfrm>
        </p:spPr>
        <p:txBody>
          <a:bodyPr>
            <a:noAutofit/>
          </a:bodyPr>
          <a:lstStyle/>
          <a:p>
            <a:r>
              <a:rPr lang="ru-RU" sz="3600" dirty="0"/>
              <a:t>Доступность всей базы по генеральной сегментации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9FA4A46-5909-C955-FE80-3192C7A0B37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597201" y="5705475"/>
            <a:ext cx="10997599" cy="1041504"/>
          </a:xfrm>
        </p:spPr>
        <p:txBody>
          <a:bodyPr>
            <a:normAutofit/>
          </a:bodyPr>
          <a:lstStyle/>
          <a:p>
            <a:r>
              <a:rPr lang="ru-RU" sz="1200" dirty="0"/>
              <a:t>Генеральная сегментация – сегментация в зависимости от бизнеса: фарма – по специальностям врачей, авто – по владельцам конкретной марки, онлайн-сервис – по виду подписки и т.п.</a:t>
            </a:r>
          </a:p>
          <a:p>
            <a:endParaRPr lang="ru-RU" sz="933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5F8A5E37-6FAE-59E1-5182-65296020F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3890871"/>
              </p:ext>
            </p:extLst>
          </p:nvPr>
        </p:nvGraphicFramePr>
        <p:xfrm>
          <a:off x="656140" y="1815264"/>
          <a:ext cx="6132295" cy="337762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605197">
                  <a:extLst>
                    <a:ext uri="{9D8B030D-6E8A-4147-A177-3AD203B41FA5}">
                      <a16:colId xmlns:a16="http://schemas.microsoft.com/office/drawing/2014/main" val="3685571930"/>
                    </a:ext>
                  </a:extLst>
                </a:gridCol>
                <a:gridCol w="1338856">
                  <a:extLst>
                    <a:ext uri="{9D8B030D-6E8A-4147-A177-3AD203B41FA5}">
                      <a16:colId xmlns:a16="http://schemas.microsoft.com/office/drawing/2014/main" val="3677279639"/>
                    </a:ext>
                  </a:extLst>
                </a:gridCol>
                <a:gridCol w="723584">
                  <a:extLst>
                    <a:ext uri="{9D8B030D-6E8A-4147-A177-3AD203B41FA5}">
                      <a16:colId xmlns:a16="http://schemas.microsoft.com/office/drawing/2014/main" val="1849208420"/>
                    </a:ext>
                  </a:extLst>
                </a:gridCol>
                <a:gridCol w="785277">
                  <a:extLst>
                    <a:ext uri="{9D8B030D-6E8A-4147-A177-3AD203B41FA5}">
                      <a16:colId xmlns:a16="http://schemas.microsoft.com/office/drawing/2014/main" val="2770668385"/>
                    </a:ext>
                  </a:extLst>
                </a:gridCol>
                <a:gridCol w="1552285">
                  <a:extLst>
                    <a:ext uri="{9D8B030D-6E8A-4147-A177-3AD203B41FA5}">
                      <a16:colId xmlns:a16="http://schemas.microsoft.com/office/drawing/2014/main" val="3995548007"/>
                    </a:ext>
                  </a:extLst>
                </a:gridCol>
                <a:gridCol w="1127096">
                  <a:extLst>
                    <a:ext uri="{9D8B030D-6E8A-4147-A177-3AD203B41FA5}">
                      <a16:colId xmlns:a16="http://schemas.microsoft.com/office/drawing/2014/main" val="602055741"/>
                    </a:ext>
                  </a:extLst>
                </a:gridCol>
              </a:tblGrid>
              <a:tr h="16337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u="none" strike="noStrike" dirty="0" err="1">
                          <a:effectLst/>
                        </a:rPr>
                        <a:t>All_Base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u="none" strike="noStrike" dirty="0">
                          <a:effectLst/>
                        </a:rPr>
                        <a:t>With Email or Phone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u="none" strike="noStrike" dirty="0" err="1">
                          <a:effectLst/>
                        </a:rPr>
                        <a:t>With_email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With_phone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5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With_Email_and_Phone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Without contacts​</a:t>
                      </a:r>
                      <a:endParaRPr lang="en-US" sz="105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extLst>
                  <a:ext uri="{0D108BD9-81ED-4DB2-BD59-A6C34878D82A}">
                    <a16:rowId xmlns:a16="http://schemas.microsoft.com/office/drawing/2014/main" val="2189045627"/>
                  </a:ext>
                </a:extLst>
              </a:tr>
              <a:tr h="17063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9542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3733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u="none" strike="noStrike" dirty="0">
                          <a:effectLst/>
                        </a:rPr>
                        <a:t>2519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1661</a:t>
                      </a:r>
                      <a:endParaRPr 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447</a:t>
                      </a:r>
                      <a:endParaRPr 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5809</a:t>
                      </a:r>
                      <a:endParaRPr lang="en-US" sz="105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110" marR="7110" marT="7110" marB="0" anchor="b"/>
                </a:tc>
                <a:extLst>
                  <a:ext uri="{0D108BD9-81ED-4DB2-BD59-A6C34878D82A}">
                    <a16:rowId xmlns:a16="http://schemas.microsoft.com/office/drawing/2014/main" val="1552125227"/>
                  </a:ext>
                </a:extLst>
              </a:tr>
            </a:tbl>
          </a:graphicData>
        </a:graphic>
      </p:graphicFrame>
      <mc:AlternateContent xmlns:mc="http://schemas.openxmlformats.org/markup-compatibility/2006" xmlns:cx2="http://schemas.microsoft.com/office/drawing/2015/10/21/chartex">
        <mc:Choice Requires="cx2">
          <p:graphicFrame>
            <p:nvGraphicFramePr>
              <p:cNvPr id="7" name="Диаграмма 6">
                <a:extLst>
                  <a:ext uri="{FF2B5EF4-FFF2-40B4-BE49-F238E27FC236}">
                    <a16:creationId xmlns:a16="http://schemas.microsoft.com/office/drawing/2014/main" id="{E3C380C5-1CE4-0530-D1DC-EE8D5045F1C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506685195"/>
                  </p:ext>
                </p:extLst>
              </p:nvPr>
            </p:nvGraphicFramePr>
            <p:xfrm>
              <a:off x="6829425" y="1688062"/>
              <a:ext cx="4055846" cy="221742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Диаграмма 6">
                <a:extLst>
                  <a:ext uri="{FF2B5EF4-FFF2-40B4-BE49-F238E27FC236}">
                    <a16:creationId xmlns:a16="http://schemas.microsoft.com/office/drawing/2014/main" id="{E3C380C5-1CE4-0530-D1DC-EE8D5045F1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29425" y="1688062"/>
                <a:ext cx="4055846" cy="22174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7515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Диаграмма 4">
            <a:extLst>
              <a:ext uri="{FF2B5EF4-FFF2-40B4-BE49-F238E27FC236}">
                <a16:creationId xmlns:a16="http://schemas.microsoft.com/office/drawing/2014/main" id="{A6FF9745-A643-258B-35C5-0D1E60C62B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3001590"/>
              </p:ext>
            </p:extLst>
          </p:nvPr>
        </p:nvGraphicFramePr>
        <p:xfrm>
          <a:off x="2217906" y="1826728"/>
          <a:ext cx="758332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0A046DEE-3D85-7770-74FD-12EC9D504350}"/>
              </a:ext>
            </a:extLst>
          </p:cNvPr>
          <p:cNvSpPr txBox="1">
            <a:spLocks/>
          </p:cNvSpPr>
          <p:nvPr/>
        </p:nvSpPr>
        <p:spPr>
          <a:xfrm>
            <a:off x="597201" y="5705475"/>
            <a:ext cx="10997599" cy="104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200" dirty="0"/>
              <a:t>Выводы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Гипотезы</a:t>
            </a:r>
          </a:p>
          <a:p>
            <a:pPr>
              <a:lnSpc>
                <a:spcPct val="100000"/>
              </a:lnSpc>
            </a:pPr>
            <a:r>
              <a:rPr lang="ru-RU" sz="1200" dirty="0"/>
              <a:t>Рекомендации</a:t>
            </a:r>
          </a:p>
          <a:p>
            <a:pPr>
              <a:lnSpc>
                <a:spcPct val="100000"/>
              </a:lnSpc>
            </a:pPr>
            <a:endParaRPr lang="ru-RU" sz="933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D9D48C75-CBDE-943E-40AD-806782144C66}"/>
              </a:ext>
            </a:extLst>
          </p:cNvPr>
          <p:cNvSpPr txBox="1">
            <a:spLocks/>
          </p:cNvSpPr>
          <p:nvPr/>
        </p:nvSpPr>
        <p:spPr>
          <a:xfrm>
            <a:off x="563779" y="761528"/>
            <a:ext cx="10997600" cy="528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dirty="0"/>
              <a:t>Динамика доступной базы </a:t>
            </a:r>
            <a:r>
              <a:rPr lang="ru-RU" sz="3600" dirty="0" err="1"/>
              <a:t>МоМ</a:t>
            </a:r>
            <a:r>
              <a:rPr lang="ru-RU" sz="3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68867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2986</Words>
  <Application>Microsoft Office PowerPoint</Application>
  <PresentationFormat>Широкоэкранный</PresentationFormat>
  <Paragraphs>1075</Paragraphs>
  <Slides>70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70</vt:i4>
      </vt:variant>
    </vt:vector>
  </HeadingPairs>
  <TitlesOfParts>
    <vt:vector size="78" baseType="lpstr">
      <vt:lpstr>Aptos</vt:lpstr>
      <vt:lpstr>Aptos Display</vt:lpstr>
      <vt:lpstr>Aptos Narrow</vt:lpstr>
      <vt:lpstr>Arial</vt:lpstr>
      <vt:lpstr>Calibri</vt:lpstr>
      <vt:lpstr>Wingdings</vt:lpstr>
      <vt:lpstr>Тема Office</vt:lpstr>
      <vt:lpstr>Специальное оформление</vt:lpstr>
      <vt:lpstr>Аналитический CRM-отчет</vt:lpstr>
      <vt:lpstr>Цели и задачи</vt:lpstr>
      <vt:lpstr>Оглавление</vt:lpstr>
      <vt:lpstr>Ключевые выводы отчета. База</vt:lpstr>
      <vt:lpstr>Ключевые выводы отчета. WEB</vt:lpstr>
      <vt:lpstr>Ключевые выводы отчета. Рассылки</vt:lpstr>
      <vt:lpstr>Аналитика базы</vt:lpstr>
      <vt:lpstr>Доступность всей базы по генеральной сегментации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Аналитика базы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Web-аналитика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Web-аналитика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Аналитика форм на сайте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Контент-анализ  (для контентного сайта)</vt:lpstr>
      <vt:lpstr>Презентация PowerPoint</vt:lpstr>
      <vt:lpstr>Презентация PowerPoint</vt:lpstr>
      <vt:lpstr>Презентация PowerPoint</vt:lpstr>
      <vt:lpstr>Презентация PowerPoint</vt:lpstr>
      <vt:lpstr>Лидогенерация, заявки</vt:lpstr>
      <vt:lpstr>Презентация PowerPoint</vt:lpstr>
      <vt:lpstr>Презентация PowerPoint</vt:lpstr>
      <vt:lpstr>Презентация PowerPoint</vt:lpstr>
      <vt:lpstr>Аналитика кампаний и коммуникаций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Мессенджер-маркетинг</vt:lpstr>
      <vt:lpstr>Презентация PowerPoint</vt:lpstr>
      <vt:lpstr>Презентация PowerPoint</vt:lpstr>
      <vt:lpstr>Выводы и рекомендации</vt:lpstr>
      <vt:lpstr>SUMMARY (по прошлым слайдам и выводы со слайдов)</vt:lpstr>
      <vt:lpstr>Выводы и рекомендации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Наталья Петрова</dc:creator>
  <cp:lastModifiedBy>Наталья Петрова</cp:lastModifiedBy>
  <cp:revision>22</cp:revision>
  <dcterms:created xsi:type="dcterms:W3CDTF">2025-03-21T08:33:29Z</dcterms:created>
  <dcterms:modified xsi:type="dcterms:W3CDTF">2025-03-28T09:38:35Z</dcterms:modified>
</cp:coreProperties>
</file>

<file path=docProps/thumbnail.jpeg>
</file>